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6"/>
  </p:notesMasterIdLst>
  <p:sldIdLst>
    <p:sldId id="259" r:id="rId2"/>
    <p:sldId id="291" r:id="rId3"/>
    <p:sldId id="292" r:id="rId4"/>
    <p:sldId id="293" r:id="rId5"/>
    <p:sldId id="264" r:id="rId6"/>
    <p:sldId id="287" r:id="rId7"/>
    <p:sldId id="265" r:id="rId8"/>
    <p:sldId id="297" r:id="rId9"/>
    <p:sldId id="298" r:id="rId10"/>
    <p:sldId id="299" r:id="rId11"/>
    <p:sldId id="300" r:id="rId12"/>
    <p:sldId id="301" r:id="rId13"/>
    <p:sldId id="302" r:id="rId14"/>
    <p:sldId id="303" r:id="rId15"/>
    <p:sldId id="304" r:id="rId16"/>
    <p:sldId id="268" r:id="rId17"/>
    <p:sldId id="306" r:id="rId18"/>
    <p:sldId id="307" r:id="rId19"/>
    <p:sldId id="275" r:id="rId20"/>
    <p:sldId id="309" r:id="rId21"/>
    <p:sldId id="296" r:id="rId22"/>
    <p:sldId id="310" r:id="rId23"/>
    <p:sldId id="311" r:id="rId24"/>
    <p:sldId id="312" r:id="rId25"/>
    <p:sldId id="258" r:id="rId26"/>
    <p:sldId id="314" r:id="rId27"/>
    <p:sldId id="315" r:id="rId28"/>
    <p:sldId id="316" r:id="rId29"/>
    <p:sldId id="317" r:id="rId30"/>
    <p:sldId id="320" r:id="rId31"/>
    <p:sldId id="318" r:id="rId32"/>
    <p:sldId id="319" r:id="rId33"/>
    <p:sldId id="308" r:id="rId34"/>
    <p:sldId id="27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anose="020B0604020202020204" charset="0"/>
      <p:regular r:id="rId41"/>
      <p:bold r:id="rId42"/>
      <p:italic r:id="rId43"/>
      <p:boldItalic r:id="rId44"/>
    </p:embeddedFont>
    <p:embeddedFont>
      <p:font typeface="Montserrat Light"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617F7-BD45-45D3-9494-08AB8ACE10ED}">
  <a:tblStyle styleId="{668617F7-BD45-45D3-9494-08AB8ACE10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9E5840-C12E-4C8B-9978-033B50F8BF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0449" autoAdjust="0"/>
  </p:normalViewPr>
  <p:slideViewPr>
    <p:cSldViewPr snapToGrid="0">
      <p:cViewPr>
        <p:scale>
          <a:sx n="75" d="100"/>
          <a:sy n="75" d="100"/>
        </p:scale>
        <p:origin x="102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146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250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7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617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734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16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48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731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237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94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31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77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26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698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3272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02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347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30bb4f95a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b30bb4f95a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568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fc25fbfc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fc25fbfc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74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00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98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163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509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Google Shape;48;p7"/>
          <p:cNvGrpSpPr/>
          <p:nvPr/>
        </p:nvGrpSpPr>
        <p:grpSpPr>
          <a:xfrm>
            <a:off x="5005048" y="0"/>
            <a:ext cx="4138960" cy="5143642"/>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855300"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4" name="Google Shape;54;p7"/>
          <p:cNvSpPr txBox="1">
            <a:spLocks noGrp="1"/>
          </p:cNvSpPr>
          <p:nvPr>
            <p:ph type="body" idx="2"/>
          </p:nvPr>
        </p:nvSpPr>
        <p:spPr>
          <a:xfrm>
            <a:off x="3414211"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5" name="Google Shape;55;p7"/>
          <p:cNvSpPr txBox="1">
            <a:spLocks noGrp="1"/>
          </p:cNvSpPr>
          <p:nvPr>
            <p:ph type="body" idx="3"/>
          </p:nvPr>
        </p:nvSpPr>
        <p:spPr>
          <a:xfrm>
            <a:off x="5973122"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6" name="Google Shape;5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8"/>
          <p:cNvGrpSpPr/>
          <p:nvPr/>
        </p:nvGrpSpPr>
        <p:grpSpPr>
          <a:xfrm>
            <a:off x="5005048" y="0"/>
            <a:ext cx="4138960" cy="5143642"/>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3078602" y="0"/>
            <a:ext cx="6065389" cy="5143642"/>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825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ubTitle" idx="1"/>
          </p:nvPr>
        </p:nvSpPr>
        <p:spPr>
          <a:xfrm>
            <a:off x="751864" y="3913964"/>
            <a:ext cx="7772400" cy="3987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b="1" dirty="0"/>
              <a:t>November 5, 2021</a:t>
            </a:r>
          </a:p>
          <a:p>
            <a:pPr marL="0" lvl="0" indent="0" algn="l" rtl="0">
              <a:spcBef>
                <a:spcPts val="0"/>
              </a:spcBef>
              <a:spcAft>
                <a:spcPts val="600"/>
              </a:spcAft>
              <a:buNone/>
            </a:pPr>
            <a:r>
              <a:rPr lang="en" b="1" dirty="0"/>
              <a:t>                                                 </a:t>
            </a:r>
            <a:r>
              <a:rPr lang="en-PH" b="1" dirty="0"/>
              <a:t>BASILISA S. </a:t>
            </a:r>
            <a:r>
              <a:rPr lang="en-PH" b="1"/>
              <a:t>VI</a:t>
            </a:r>
            <a:r>
              <a:rPr lang="en-PH" b="1">
                <a:latin typeface="Calibri" panose="020F0502020204030204" pitchFamily="34" charset="0"/>
                <a:cs typeface="Calibri" panose="020F0502020204030204" pitchFamily="34" charset="0"/>
              </a:rPr>
              <a:t>Ñ</a:t>
            </a:r>
            <a:r>
              <a:rPr lang="en-PH" b="1"/>
              <a:t>A</a:t>
            </a:r>
            <a:endParaRPr lang="en-PH" b="1" dirty="0"/>
          </a:p>
          <a:p>
            <a:pPr marL="0" lvl="0" indent="0" algn="l" rtl="0">
              <a:spcBef>
                <a:spcPts val="0"/>
              </a:spcBef>
              <a:spcAft>
                <a:spcPts val="600"/>
              </a:spcAft>
              <a:buNone/>
            </a:pPr>
            <a:r>
              <a:rPr lang="en-PH" b="1" dirty="0"/>
              <a:t>                                                 Guidance Advocate</a:t>
            </a:r>
            <a:endParaRPr b="1" dirty="0"/>
          </a:p>
        </p:txBody>
      </p:sp>
      <p:sp>
        <p:nvSpPr>
          <p:cNvPr id="3" name="Title 2">
            <a:extLst>
              <a:ext uri="{FF2B5EF4-FFF2-40B4-BE49-F238E27FC236}">
                <a16:creationId xmlns:a16="http://schemas.microsoft.com/office/drawing/2014/main" id="{47A2C547-3D61-4494-BE49-FE435A4A5122}"/>
              </a:ext>
            </a:extLst>
          </p:cNvPr>
          <p:cNvSpPr>
            <a:spLocks noGrp="1"/>
          </p:cNvSpPr>
          <p:nvPr>
            <p:ph type="ctrTitle"/>
          </p:nvPr>
        </p:nvSpPr>
        <p:spPr>
          <a:xfrm>
            <a:off x="685800" y="411480"/>
            <a:ext cx="7772400" cy="3573780"/>
          </a:xfrm>
        </p:spPr>
        <p:txBody>
          <a:bodyPr/>
          <a:lstStyle/>
          <a:p>
            <a:r>
              <a:rPr lang="en-PH" dirty="0"/>
              <a:t>Orientation of Class Advisers on the Implementation of Homeroom Guidance for SY 2021-2022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4. </a:t>
            </a:r>
            <a:r>
              <a:rPr lang="en-PH" sz="2800" i="1" dirty="0"/>
              <a:t>Teaching Load</a:t>
            </a:r>
            <a:r>
              <a:rPr lang="en-PH" sz="2800" dirty="0"/>
              <a:t>. Teaching Homeroom Guidance shall be equivalent to one (1) teaching load on top of the teacher’s advisory and subject’s load.</a:t>
            </a:r>
          </a:p>
          <a:p>
            <a:pPr marL="0" lvl="0" indent="0" algn="l" rtl="0">
              <a:spcBef>
                <a:spcPts val="0"/>
              </a:spcBef>
              <a:spcAft>
                <a:spcPts val="600"/>
              </a:spcAft>
              <a:buNone/>
            </a:pPr>
            <a:endParaRPr lang="en-PH" sz="2800" dirty="0"/>
          </a:p>
          <a:p>
            <a:pPr marL="0" lvl="0" indent="0" algn="l" rtl="0">
              <a:spcBef>
                <a:spcPts val="0"/>
              </a:spcBef>
              <a:spcAft>
                <a:spcPts val="600"/>
              </a:spcAft>
              <a:buNone/>
            </a:pPr>
            <a:r>
              <a:rPr lang="en-PH" sz="2800" dirty="0"/>
              <a:t>5. </a:t>
            </a:r>
            <a:r>
              <a:rPr lang="en-PH" sz="2800" i="1" dirty="0"/>
              <a:t>Class Program</a:t>
            </a:r>
            <a:r>
              <a:rPr lang="en-PH" sz="2800" dirty="0"/>
              <a:t>. The Homeroom Guidance shall be scheduled once a week.</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extLst>
      <p:ext uri="{BB962C8B-B14F-4D97-AF65-F5344CB8AC3E}">
        <p14:creationId xmlns:p14="http://schemas.microsoft.com/office/powerpoint/2010/main" val="32733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6. </a:t>
            </a:r>
            <a:r>
              <a:rPr lang="en-PH" sz="2800" i="1" dirty="0"/>
              <a:t>Time Allotment</a:t>
            </a:r>
            <a:r>
              <a:rPr lang="en-PH" sz="2800" dirty="0"/>
              <a:t>. For Grade 1 to 12, 60 minutes once a week.</a:t>
            </a:r>
          </a:p>
          <a:p>
            <a:pPr marL="0" lvl="0" indent="0" algn="l" rtl="0">
              <a:spcBef>
                <a:spcPts val="0"/>
              </a:spcBef>
              <a:spcAft>
                <a:spcPts val="600"/>
              </a:spcAft>
              <a:buNone/>
            </a:pPr>
            <a:endParaRPr lang="en-PH" sz="2800" dirty="0"/>
          </a:p>
          <a:p>
            <a:pPr marL="0" lvl="0" indent="0" algn="l" rtl="0">
              <a:spcBef>
                <a:spcPts val="0"/>
              </a:spcBef>
              <a:spcAft>
                <a:spcPts val="600"/>
              </a:spcAft>
              <a:buNone/>
            </a:pPr>
            <a:r>
              <a:rPr lang="en-PH" sz="2800" dirty="0"/>
              <a:t>7. </a:t>
            </a:r>
            <a:r>
              <a:rPr lang="en-PH" sz="2800" i="1" dirty="0"/>
              <a:t>Learning Modality</a:t>
            </a:r>
            <a:r>
              <a:rPr lang="en-PH" sz="2800" dirty="0"/>
              <a:t>. The Homeroom Guidance shall be delivered in different learning modalities depending on the needs of the learner and </a:t>
            </a:r>
            <a:r>
              <a:rPr lang="en-PH" sz="2800"/>
              <a:t>school’s capability.</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spTree>
    <p:extLst>
      <p:ext uri="{BB962C8B-B14F-4D97-AF65-F5344CB8AC3E}">
        <p14:creationId xmlns:p14="http://schemas.microsoft.com/office/powerpoint/2010/main" val="263723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8. </a:t>
            </a:r>
            <a:r>
              <a:rPr lang="en-PH" sz="2800" i="1" dirty="0"/>
              <a:t>Learning Materials. </a:t>
            </a:r>
            <a:r>
              <a:rPr lang="en-PH" sz="2800" dirty="0"/>
              <a:t>The Homeroom Guidance self-learning modules will be issued by the by the Department of Education, Through the Bureau of Learning Resources. This will be posted in the DepEd Learning Resource Portal.</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Tree>
    <p:extLst>
      <p:ext uri="{BB962C8B-B14F-4D97-AF65-F5344CB8AC3E}">
        <p14:creationId xmlns:p14="http://schemas.microsoft.com/office/powerpoint/2010/main" val="19233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9. </a:t>
            </a:r>
            <a:r>
              <a:rPr lang="en-PH" sz="2800" i="1" dirty="0"/>
              <a:t>Medium of Instruction</a:t>
            </a:r>
            <a:r>
              <a:rPr lang="en-PH" sz="2800" dirty="0"/>
              <a:t>. The self-learning modules are written in English, but the regions may opt to translate the learning material in their mother tongue or any language convenient to the learners to ensure participation and interaction  during the session and better understanding of the concepts.</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extLst>
      <p:ext uri="{BB962C8B-B14F-4D97-AF65-F5344CB8AC3E}">
        <p14:creationId xmlns:p14="http://schemas.microsoft.com/office/powerpoint/2010/main" val="383769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10. Collaboration with the family and community is also encouraged in order to create a venue for the learners in developing such life skills. Parents may refer to the </a:t>
            </a:r>
            <a:r>
              <a:rPr lang="en-PH" sz="2800" i="1" dirty="0" err="1"/>
              <a:t>Gabay</a:t>
            </a:r>
            <a:r>
              <a:rPr lang="en-PH" sz="2800" i="1" dirty="0"/>
              <a:t> </a:t>
            </a:r>
            <a:r>
              <a:rPr lang="en-PH" sz="2800" i="1" dirty="0" err="1"/>
              <a:t>sa</a:t>
            </a:r>
            <a:r>
              <a:rPr lang="en-PH" sz="2800" i="1" dirty="0"/>
              <a:t> </a:t>
            </a:r>
            <a:r>
              <a:rPr lang="en-PH" sz="2800" i="1" dirty="0" err="1"/>
              <a:t>Magulan</a:t>
            </a:r>
            <a:r>
              <a:rPr lang="en-PH" sz="2800" dirty="0" err="1"/>
              <a:t>g</a:t>
            </a:r>
            <a:r>
              <a:rPr lang="en-PH" sz="2800" dirty="0"/>
              <a:t> found in the SLM in order to guide their children in accomplishing the activities.</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spTree>
    <p:extLst>
      <p:ext uri="{BB962C8B-B14F-4D97-AF65-F5344CB8AC3E}">
        <p14:creationId xmlns:p14="http://schemas.microsoft.com/office/powerpoint/2010/main" val="123128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11. </a:t>
            </a:r>
            <a:r>
              <a:rPr lang="en-PH" sz="2800" i="1" dirty="0"/>
              <a:t>Orientation and Capacity Building</a:t>
            </a:r>
            <a:r>
              <a:rPr lang="en-PH" sz="2800" dirty="0"/>
              <a:t>. The Central Office, through the Bureau of Curriculum Development shall conduct orientation and capacity building to Region and Division Supervisors In-Charge of Guidance and Counseling.</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Tree>
    <p:extLst>
      <p:ext uri="{BB962C8B-B14F-4D97-AF65-F5344CB8AC3E}">
        <p14:creationId xmlns:p14="http://schemas.microsoft.com/office/powerpoint/2010/main" val="18348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223688" y="109182"/>
            <a:ext cx="8256896" cy="92804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2000" dirty="0"/>
              <a:t>Regions, schools divisions and schools shall conduct training for the program implementers to capacitate and prepare them for the implementation of Homeroom Guidance MELCs.</a:t>
            </a:r>
            <a:endParaRPr sz="2000" dirty="0"/>
          </a:p>
        </p:txBody>
      </p:sp>
      <p:graphicFrame>
        <p:nvGraphicFramePr>
          <p:cNvPr id="202" name="Google Shape;202;p24"/>
          <p:cNvGraphicFramePr/>
          <p:nvPr>
            <p:extLst>
              <p:ext uri="{D42A27DB-BD31-4B8C-83A1-F6EECF244321}">
                <p14:modId xmlns:p14="http://schemas.microsoft.com/office/powerpoint/2010/main" val="316175350"/>
              </p:ext>
            </p:extLst>
          </p:nvPr>
        </p:nvGraphicFramePr>
        <p:xfrm>
          <a:off x="223688" y="1102072"/>
          <a:ext cx="8456288" cy="3721156"/>
        </p:xfrm>
        <a:graphic>
          <a:graphicData uri="http://schemas.openxmlformats.org/drawingml/2006/table">
            <a:tbl>
              <a:tblPr>
                <a:noFill/>
                <a:tableStyleId>{668617F7-BD45-45D3-9494-08AB8ACE10ED}</a:tableStyleId>
              </a:tblPr>
              <a:tblGrid>
                <a:gridCol w="1521292">
                  <a:extLst>
                    <a:ext uri="{9D8B030D-6E8A-4147-A177-3AD203B41FA5}">
                      <a16:colId xmlns:a16="http://schemas.microsoft.com/office/drawing/2014/main" val="20000"/>
                    </a:ext>
                  </a:extLst>
                </a:gridCol>
                <a:gridCol w="2567940">
                  <a:extLst>
                    <a:ext uri="{9D8B030D-6E8A-4147-A177-3AD203B41FA5}">
                      <a16:colId xmlns:a16="http://schemas.microsoft.com/office/drawing/2014/main" val="20001"/>
                    </a:ext>
                  </a:extLst>
                </a:gridCol>
                <a:gridCol w="2252984">
                  <a:extLst>
                    <a:ext uri="{9D8B030D-6E8A-4147-A177-3AD203B41FA5}">
                      <a16:colId xmlns:a16="http://schemas.microsoft.com/office/drawing/2014/main" val="20002"/>
                    </a:ext>
                  </a:extLst>
                </a:gridCol>
                <a:gridCol w="2114072">
                  <a:extLst>
                    <a:ext uri="{9D8B030D-6E8A-4147-A177-3AD203B41FA5}">
                      <a16:colId xmlns:a16="http://schemas.microsoft.com/office/drawing/2014/main" val="20003"/>
                    </a:ext>
                  </a:extLst>
                </a:gridCol>
              </a:tblGrid>
              <a:tr h="368376">
                <a:tc>
                  <a:txBody>
                    <a:bodyPr/>
                    <a:lstStyle/>
                    <a:p>
                      <a:pPr marL="0" lvl="0" indent="0" algn="ctr" rtl="0">
                        <a:spcBef>
                          <a:spcPts val="0"/>
                        </a:spcBef>
                        <a:spcAft>
                          <a:spcPts val="0"/>
                        </a:spcAft>
                        <a:buNone/>
                      </a:pPr>
                      <a:r>
                        <a:rPr lang="en-PH" b="1" dirty="0">
                          <a:solidFill>
                            <a:schemeClr val="accent2"/>
                          </a:solidFill>
                          <a:latin typeface="Montserrat Light"/>
                          <a:ea typeface="Montserrat Light"/>
                          <a:cs typeface="Montserrat Light"/>
                          <a:sym typeface="Montserrat Light"/>
                        </a:rPr>
                        <a:t>Schedule</a:t>
                      </a:r>
                      <a:endParaRPr b="1" dirty="0">
                        <a:solidFill>
                          <a:schemeClr val="accent2"/>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400" b="1" dirty="0">
                          <a:solidFill>
                            <a:schemeClr val="accent2"/>
                          </a:solidFill>
                          <a:latin typeface="Montserrat Light"/>
                          <a:ea typeface="Montserrat Light"/>
                          <a:cs typeface="Montserrat Light"/>
                          <a:sym typeface="Montserrat Light"/>
                        </a:rPr>
                        <a:t>Activity</a:t>
                      </a:r>
                      <a:endParaRPr sz="1400" b="1" dirty="0">
                        <a:solidFill>
                          <a:schemeClr val="accent2"/>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400" b="1" dirty="0">
                          <a:solidFill>
                            <a:schemeClr val="accent2"/>
                          </a:solidFill>
                          <a:latin typeface="Montserrat Light"/>
                          <a:ea typeface="Montserrat Light"/>
                          <a:cs typeface="Montserrat Light"/>
                          <a:sym typeface="Montserrat Light"/>
                        </a:rPr>
                        <a:t>Aud</a:t>
                      </a:r>
                      <a:r>
                        <a:rPr lang="en-PH" sz="1400" b="1" dirty="0" err="1">
                          <a:solidFill>
                            <a:schemeClr val="accent2"/>
                          </a:solidFill>
                          <a:latin typeface="Montserrat Light"/>
                          <a:ea typeface="Montserrat Light"/>
                          <a:cs typeface="Montserrat Light"/>
                          <a:sym typeface="Montserrat Light"/>
                        </a:rPr>
                        <a:t>ience</a:t>
                      </a:r>
                      <a:endParaRPr sz="1400" b="1" dirty="0">
                        <a:solidFill>
                          <a:schemeClr val="accent2"/>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400" b="1" dirty="0">
                          <a:solidFill>
                            <a:schemeClr val="accent2"/>
                          </a:solidFill>
                          <a:latin typeface="Montserrat Light"/>
                          <a:ea typeface="Montserrat Light"/>
                          <a:cs typeface="Montserrat Light"/>
                          <a:sym typeface="Montserrat Light"/>
                        </a:rPr>
                        <a:t>Platform</a:t>
                      </a:r>
                      <a:endParaRPr sz="1400" b="1" dirty="0">
                        <a:solidFill>
                          <a:schemeClr val="accent2"/>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extLst>
                  <a:ext uri="{0D108BD9-81ED-4DB2-BD59-A6C34878D82A}">
                    <a16:rowId xmlns:a16="http://schemas.microsoft.com/office/drawing/2014/main" val="10000"/>
                  </a:ext>
                </a:extLst>
              </a:tr>
              <a:tr h="1112530">
                <a:tc>
                  <a:txBody>
                    <a:bodyPr/>
                    <a:lstStyle/>
                    <a:p>
                      <a:pPr marL="0" lvl="0" indent="0" algn="l" rtl="0">
                        <a:spcBef>
                          <a:spcPts val="0"/>
                        </a:spcBef>
                        <a:spcAft>
                          <a:spcPts val="0"/>
                        </a:spcAft>
                        <a:buNone/>
                      </a:pPr>
                      <a:r>
                        <a:rPr lang="en" sz="1200" b="1" dirty="0">
                          <a:solidFill>
                            <a:schemeClr val="dk1"/>
                          </a:solidFill>
                          <a:latin typeface="Montserrat Light"/>
                          <a:ea typeface="Montserrat Light"/>
                          <a:cs typeface="Montserrat Light"/>
                          <a:sym typeface="Montserrat Light"/>
                        </a:rPr>
                        <a:t>September 3, 2021</a:t>
                      </a:r>
                      <a:endParaRPr sz="1200" b="1" dirty="0">
                        <a:solidFill>
                          <a:schemeClr val="dk1"/>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National Level Orientation on the Implementation of HGP</a:t>
                      </a:r>
                      <a:r>
                        <a:rPr lang="en-PH" sz="1200" b="1" dirty="0">
                          <a:solidFill>
                            <a:schemeClr val="dk1"/>
                          </a:solidFill>
                          <a:latin typeface="Montserrat"/>
                          <a:ea typeface="Montserrat"/>
                          <a:cs typeface="Montserrat"/>
                          <a:sym typeface="Montserrat"/>
                        </a:rPr>
                        <a:t> for SY 2021-2022</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Regional Supervisors </a:t>
                      </a:r>
                      <a:r>
                        <a:rPr lang="en-PH" sz="1200" b="1" dirty="0">
                          <a:solidFill>
                            <a:schemeClr val="dk1"/>
                          </a:solidFill>
                          <a:latin typeface="Montserrat"/>
                          <a:ea typeface="Montserrat"/>
                          <a:cs typeface="Montserrat"/>
                          <a:sym typeface="Montserrat"/>
                        </a:rPr>
                        <a:t>In-Charge of Homeroom Guidance</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Via Microsoft Teams</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extLst>
                  <a:ext uri="{0D108BD9-81ED-4DB2-BD59-A6C34878D82A}">
                    <a16:rowId xmlns:a16="http://schemas.microsoft.com/office/drawing/2014/main" val="10001"/>
                  </a:ext>
                </a:extLst>
              </a:tr>
              <a:tr h="745360">
                <a:tc>
                  <a:txBody>
                    <a:bodyPr/>
                    <a:lstStyle/>
                    <a:p>
                      <a:pPr marL="0" lvl="0" indent="0" algn="l" rtl="0">
                        <a:spcBef>
                          <a:spcPts val="0"/>
                        </a:spcBef>
                        <a:spcAft>
                          <a:spcPts val="0"/>
                        </a:spcAft>
                        <a:buNone/>
                      </a:pPr>
                      <a:r>
                        <a:rPr lang="en-PH" sz="1200" b="1" dirty="0">
                          <a:solidFill>
                            <a:schemeClr val="dk1"/>
                          </a:solidFill>
                          <a:latin typeface="Montserrat Light"/>
                          <a:ea typeface="Montserrat Light"/>
                          <a:cs typeface="Montserrat Light"/>
                          <a:sym typeface="Montserrat Light"/>
                        </a:rPr>
                        <a:t>September 8, 2021</a:t>
                      </a:r>
                      <a:endParaRPr sz="1200" b="1" dirty="0">
                        <a:solidFill>
                          <a:schemeClr val="dk1"/>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Regional Orientation on the Implementation of HGP for Sy 2021-2022</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Division Supervisors &amp; Division Guidance Designates, SDS, ASDS and PSDS, School Heads</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Via Google Meet / Microsoft Teams</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00D0FF">
                        <a:alpha val="11730"/>
                      </a:srgbClr>
                    </a:solidFill>
                  </a:tcPr>
                </a:tc>
                <a:extLst>
                  <a:ext uri="{0D108BD9-81ED-4DB2-BD59-A6C34878D82A}">
                    <a16:rowId xmlns:a16="http://schemas.microsoft.com/office/drawing/2014/main" val="10002"/>
                  </a:ext>
                </a:extLst>
              </a:tr>
              <a:tr h="616680">
                <a:tc>
                  <a:txBody>
                    <a:bodyPr/>
                    <a:lstStyle/>
                    <a:p>
                      <a:pPr marL="0" lvl="0" indent="0" algn="l" rtl="0">
                        <a:spcBef>
                          <a:spcPts val="0"/>
                        </a:spcBef>
                        <a:spcAft>
                          <a:spcPts val="0"/>
                        </a:spcAft>
                        <a:buNone/>
                      </a:pPr>
                      <a:r>
                        <a:rPr lang="en-PH" sz="1200" b="1" dirty="0">
                          <a:solidFill>
                            <a:schemeClr val="dk1"/>
                          </a:solidFill>
                          <a:latin typeface="Montserrat Light"/>
                          <a:ea typeface="Montserrat Light"/>
                          <a:cs typeface="Montserrat Light"/>
                          <a:sym typeface="Montserrat Light"/>
                        </a:rPr>
                        <a:t>September 10, 2021</a:t>
                      </a:r>
                      <a:endParaRPr sz="1200" b="1" dirty="0">
                        <a:solidFill>
                          <a:schemeClr val="dk1"/>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Division Orientation on the Implementation of HGP for SY 2021-2022</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Guidance Counselors / Guidance Designates/ Teachers/ Class Advisers</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Depending on the Division’s preferred platform</a:t>
                      </a:r>
                      <a:endParaRPr sz="1200" b="1" dirty="0">
                        <a:solidFill>
                          <a:schemeClr val="dk1"/>
                        </a:solidFill>
                        <a:latin typeface="Montserrat"/>
                        <a:ea typeface="Montserrat"/>
                        <a:cs typeface="Montserrat"/>
                        <a:sym typeface="Montserra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rgbClr val="00D0FF">
                        <a:alpha val="11730"/>
                      </a:srgbClr>
                    </a:solidFill>
                  </a:tcPr>
                </a:tc>
                <a:extLst>
                  <a:ext uri="{0D108BD9-81ED-4DB2-BD59-A6C34878D82A}">
                    <a16:rowId xmlns:a16="http://schemas.microsoft.com/office/drawing/2014/main" val="10003"/>
                  </a:ext>
                </a:extLst>
              </a:tr>
              <a:tr h="616680">
                <a:tc>
                  <a:txBody>
                    <a:bodyPr/>
                    <a:lstStyle/>
                    <a:p>
                      <a:pPr marL="0" lvl="0" indent="0" algn="l" rtl="0">
                        <a:spcBef>
                          <a:spcPts val="0"/>
                        </a:spcBef>
                        <a:spcAft>
                          <a:spcPts val="0"/>
                        </a:spcAft>
                        <a:buNone/>
                      </a:pPr>
                      <a:r>
                        <a:rPr lang="en-PH" sz="1200" b="1" dirty="0">
                          <a:solidFill>
                            <a:schemeClr val="dk1"/>
                          </a:solidFill>
                          <a:latin typeface="Montserrat Light"/>
                          <a:ea typeface="Montserrat Light"/>
                          <a:cs typeface="Montserrat Light"/>
                          <a:sym typeface="Montserrat Light"/>
                        </a:rPr>
                        <a:t>September 13-17, 2021</a:t>
                      </a:r>
                      <a:endParaRPr sz="1200" b="1" dirty="0">
                        <a:solidFill>
                          <a:schemeClr val="dk1"/>
                        </a:solidFill>
                        <a:latin typeface="Montserrat Light"/>
                        <a:ea typeface="Montserrat Light"/>
                        <a:cs typeface="Montserrat Light"/>
                        <a:sym typeface="Montserrat Light"/>
                      </a:endParaRPr>
                    </a:p>
                  </a:txBody>
                  <a:tcPr marL="91425" marR="91425" marT="68575" marB="68575" anchor="ctr">
                    <a:lnL w="9525" cap="flat" cmpd="sng">
                      <a:solidFill>
                        <a:schemeClr val="accent1">
                          <a:alpha val="0"/>
                        </a:schemeClr>
                      </a:solidFill>
                      <a:prstDash val="solid"/>
                      <a:round/>
                      <a:headEnd type="none" w="sm" len="sm"/>
                      <a:tailEnd type="none" w="sm" len="sm"/>
                    </a:lnL>
                    <a:lnR w="9525" cap="flat" cmpd="sng" algn="ctr">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School Orientation on the Implementation of HGP for SY 2021-2022</a:t>
                      </a:r>
                      <a:endParaRPr sz="1200" b="1" dirty="0">
                        <a:solidFill>
                          <a:schemeClr val="dk1"/>
                        </a:solidFill>
                        <a:latin typeface="Montserrat"/>
                        <a:ea typeface="Montserrat"/>
                        <a:cs typeface="Montserrat"/>
                        <a:sym typeface="Montserrat"/>
                      </a:endParaRPr>
                    </a:p>
                  </a:txBody>
                  <a:tcPr marL="91425" marR="91425" marT="68575" marB="68575" anchor="ctr">
                    <a:lnL w="9525" cap="flat" cmpd="sng" algn="ctr">
                      <a:solidFill>
                        <a:schemeClr val="accent1">
                          <a:alpha val="0"/>
                        </a:schemeClr>
                      </a:solidFill>
                      <a:prstDash val="solid"/>
                      <a:round/>
                      <a:headEnd type="none" w="sm" len="sm"/>
                      <a:tailEnd type="none" w="sm" len="sm"/>
                    </a:lnL>
                    <a:lnR w="9525" cap="flat" cmpd="sng" algn="ctr">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Parents and learners</a:t>
                      </a:r>
                      <a:endParaRPr sz="1200" b="1" dirty="0">
                        <a:solidFill>
                          <a:schemeClr val="dk1"/>
                        </a:solidFill>
                        <a:latin typeface="Montserrat"/>
                        <a:ea typeface="Montserrat"/>
                        <a:cs typeface="Montserrat"/>
                        <a:sym typeface="Montserrat"/>
                      </a:endParaRPr>
                    </a:p>
                  </a:txBody>
                  <a:tcPr marL="91425" marR="91425" marT="68575" marB="68575" anchor="ctr">
                    <a:lnL w="9525" cap="flat" cmpd="sng" algn="ctr">
                      <a:solidFill>
                        <a:schemeClr val="accent1">
                          <a:alpha val="0"/>
                        </a:schemeClr>
                      </a:solidFill>
                      <a:prstDash val="solid"/>
                      <a:round/>
                      <a:headEnd type="none" w="sm" len="sm"/>
                      <a:tailEnd type="none" w="sm" len="sm"/>
                    </a:lnL>
                    <a:lnR w="9525" cap="flat" cmpd="sng" algn="ctr">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0D0FF">
                        <a:alpha val="11730"/>
                      </a:srgbClr>
                    </a:solidFill>
                  </a:tcPr>
                </a:tc>
                <a:tc>
                  <a:txBody>
                    <a:bodyPr/>
                    <a:lstStyle/>
                    <a:p>
                      <a:pPr marL="0" lvl="0" indent="0" algn="ctr" rtl="0">
                        <a:spcBef>
                          <a:spcPts val="0"/>
                        </a:spcBef>
                        <a:spcAft>
                          <a:spcPts val="0"/>
                        </a:spcAft>
                        <a:buNone/>
                      </a:pPr>
                      <a:r>
                        <a:rPr lang="en-PH" sz="1200" b="1" dirty="0">
                          <a:solidFill>
                            <a:schemeClr val="dk1"/>
                          </a:solidFill>
                          <a:latin typeface="Montserrat"/>
                          <a:ea typeface="Montserrat"/>
                          <a:cs typeface="Montserrat"/>
                          <a:sym typeface="Montserrat"/>
                        </a:rPr>
                        <a:t>Depending on the School’s preferred platform</a:t>
                      </a:r>
                      <a:endParaRPr sz="1200" b="1" dirty="0">
                        <a:solidFill>
                          <a:schemeClr val="dk1"/>
                        </a:solidFill>
                        <a:latin typeface="Montserrat"/>
                        <a:ea typeface="Montserrat"/>
                        <a:cs typeface="Montserrat"/>
                        <a:sym typeface="Montserrat"/>
                      </a:endParaRPr>
                    </a:p>
                  </a:txBody>
                  <a:tcPr marL="91425" marR="91425" marT="68575" marB="68575" anchor="ctr">
                    <a:lnL w="9525" cap="flat" cmpd="sng" algn="ctr">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0D0FF">
                        <a:alpha val="11730"/>
                      </a:srgbClr>
                    </a:solidFill>
                  </a:tcPr>
                </a:tc>
                <a:extLst>
                  <a:ext uri="{0D108BD9-81ED-4DB2-BD59-A6C34878D82A}">
                    <a16:rowId xmlns:a16="http://schemas.microsoft.com/office/drawing/2014/main" val="34970450"/>
                  </a:ext>
                </a:extLst>
              </a:tr>
            </a:tbl>
          </a:graphicData>
        </a:graphic>
      </p:graphicFrame>
      <p:sp>
        <p:nvSpPr>
          <p:cNvPr id="203" name="Google Shape;203;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12. </a:t>
            </a:r>
            <a:r>
              <a:rPr lang="en-PH" sz="2800" i="1" dirty="0"/>
              <a:t>Learner’s Development Assessment Tool</a:t>
            </a:r>
            <a:r>
              <a:rPr lang="en-PH" sz="2800" dirty="0"/>
              <a:t>. Homeroom Guidance assessment results shall be </a:t>
            </a:r>
            <a:r>
              <a:rPr lang="en-PH" sz="2800" b="1" u="sng" dirty="0"/>
              <a:t>distributed and discussed by the class adviser </a:t>
            </a:r>
            <a:r>
              <a:rPr lang="en-PH" sz="2800" dirty="0"/>
              <a:t>during the Parent-Teacher Conference. This shall be issued as an attachment to the Learner’s Report Card (SF-9).</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17</a:t>
            </a:fld>
            <a:endParaRPr>
              <a:solidFill>
                <a:schemeClr val="lt1"/>
              </a:solidFill>
            </a:endParaRPr>
          </a:p>
        </p:txBody>
      </p:sp>
    </p:spTree>
    <p:extLst>
      <p:ext uri="{BB962C8B-B14F-4D97-AF65-F5344CB8AC3E}">
        <p14:creationId xmlns:p14="http://schemas.microsoft.com/office/powerpoint/2010/main" val="528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13. DepEd schools shall include all expenses relative to Homeroom Guidance in their Annual Implementation Plan (AIP) and School Improvement Plan (SIP).</a:t>
            </a:r>
          </a:p>
          <a:p>
            <a:pPr marL="0" lvl="0" indent="0" algn="l" rtl="0">
              <a:spcBef>
                <a:spcPts val="0"/>
              </a:spcBef>
              <a:spcAft>
                <a:spcPts val="600"/>
              </a:spcAft>
              <a:buNone/>
            </a:pPr>
            <a:endParaRPr lang="en-PH" sz="2800" dirty="0"/>
          </a:p>
          <a:p>
            <a:pPr marL="0" lvl="0" indent="0" algn="l" rtl="0">
              <a:spcBef>
                <a:spcPts val="0"/>
              </a:spcBef>
              <a:spcAft>
                <a:spcPts val="600"/>
              </a:spcAft>
              <a:buNone/>
            </a:pPr>
            <a:r>
              <a:rPr lang="en-PH" sz="2800" dirty="0"/>
              <a:t>14. Non-implementation or improper implementation of Homeroom Guidance shall be subject to existing applicable administrative actions.</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18</a:t>
            </a:fld>
            <a:endParaRPr>
              <a:solidFill>
                <a:schemeClr val="lt1"/>
              </a:solidFill>
            </a:endParaRPr>
          </a:p>
        </p:txBody>
      </p:sp>
    </p:spTree>
    <p:extLst>
      <p:ext uri="{BB962C8B-B14F-4D97-AF65-F5344CB8AC3E}">
        <p14:creationId xmlns:p14="http://schemas.microsoft.com/office/powerpoint/2010/main" val="213133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body" idx="4294967295"/>
          </p:nvPr>
        </p:nvSpPr>
        <p:spPr>
          <a:xfrm>
            <a:off x="114716" y="1181100"/>
            <a:ext cx="8914567" cy="371844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PH" b="1" dirty="0">
                <a:solidFill>
                  <a:schemeClr val="lt1"/>
                </a:solidFill>
              </a:rPr>
              <a:t>Roles and Responsibilities of DepEd Offices</a:t>
            </a:r>
          </a:p>
          <a:p>
            <a:pPr marL="0" lvl="0" indent="0" algn="l" rtl="0">
              <a:spcBef>
                <a:spcPts val="0"/>
              </a:spcBef>
              <a:spcAft>
                <a:spcPts val="0"/>
              </a:spcAft>
              <a:buNone/>
            </a:pPr>
            <a:r>
              <a:rPr lang="en-PH" b="1" u="sng" dirty="0">
                <a:solidFill>
                  <a:schemeClr val="lt1"/>
                </a:solidFill>
              </a:rPr>
              <a:t>School</a:t>
            </a:r>
          </a:p>
          <a:p>
            <a:pPr lvl="0" indent="-457200" algn="l" rtl="0">
              <a:spcBef>
                <a:spcPts val="0"/>
              </a:spcBef>
              <a:spcAft>
                <a:spcPts val="0"/>
              </a:spcAft>
              <a:buAutoNum type="arabicPeriod"/>
            </a:pPr>
            <a:r>
              <a:rPr lang="en-PH" b="1" i="1" dirty="0">
                <a:solidFill>
                  <a:schemeClr val="lt1"/>
                </a:solidFill>
              </a:rPr>
              <a:t>1. School Head</a:t>
            </a:r>
          </a:p>
          <a:p>
            <a:pPr lvl="0" indent="-457200" algn="l" rtl="0">
              <a:spcBef>
                <a:spcPts val="0"/>
              </a:spcBef>
              <a:spcAft>
                <a:spcPts val="0"/>
              </a:spcAft>
              <a:buAutoNum type="arabicPeriod"/>
            </a:pPr>
            <a:r>
              <a:rPr lang="en-PH" b="1" i="1" dirty="0">
                <a:solidFill>
                  <a:schemeClr val="lt1"/>
                </a:solidFill>
              </a:rPr>
              <a:t>2. Guidance Counselor</a:t>
            </a:r>
          </a:p>
          <a:p>
            <a:pPr lvl="0" indent="-457200" algn="l" rtl="0">
              <a:spcBef>
                <a:spcPts val="0"/>
              </a:spcBef>
              <a:spcAft>
                <a:spcPts val="0"/>
              </a:spcAft>
              <a:buAutoNum type="arabicPeriod"/>
            </a:pPr>
            <a:r>
              <a:rPr lang="en-PH" b="1" i="1" dirty="0">
                <a:solidFill>
                  <a:schemeClr val="lt1"/>
                </a:solidFill>
              </a:rPr>
              <a:t>3. Class Advisers </a:t>
            </a:r>
            <a:r>
              <a:rPr lang="en-PH" dirty="0">
                <a:solidFill>
                  <a:schemeClr val="lt1"/>
                </a:solidFill>
              </a:rPr>
              <a:t>serves as Homeroom Guidance implementer in the class. Specifically, the class adviser shall ensure the following:</a:t>
            </a:r>
          </a:p>
          <a:p>
            <a:pPr lvl="0" indent="-457200" algn="l" rtl="0">
              <a:spcBef>
                <a:spcPts val="0"/>
              </a:spcBef>
              <a:spcAft>
                <a:spcPts val="0"/>
              </a:spcAft>
              <a:buAutoNum type="arabicPeriod"/>
            </a:pPr>
            <a:r>
              <a:rPr lang="en-PH" dirty="0">
                <a:solidFill>
                  <a:schemeClr val="lt1"/>
                </a:solidFill>
              </a:rPr>
              <a:t>A. distribution, facilitation and retrieval of Homeroom Guidance SLMs and outputs in different learning modalities;</a:t>
            </a:r>
          </a:p>
          <a:p>
            <a:pPr lvl="0" indent="-457200" algn="l" rtl="0">
              <a:spcBef>
                <a:spcPts val="0"/>
              </a:spcBef>
              <a:spcAft>
                <a:spcPts val="0"/>
              </a:spcAft>
              <a:buAutoNum type="arabicPeriod"/>
            </a:pPr>
            <a:r>
              <a:rPr lang="en-PH" dirty="0">
                <a:solidFill>
                  <a:schemeClr val="lt1"/>
                </a:solidFill>
              </a:rPr>
              <a:t>B. </a:t>
            </a:r>
            <a:r>
              <a:rPr lang="en-PH" u="sng" dirty="0">
                <a:solidFill>
                  <a:schemeClr val="lt1"/>
                </a:solidFill>
              </a:rPr>
              <a:t>evaluation and discussions of Learner’s Development Assessment results to the learners and parents quarterly;</a:t>
            </a: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sz="1800" dirty="0">
              <a:solidFill>
                <a:schemeClr val="lt1"/>
              </a:solidFill>
            </a:endParaRPr>
          </a:p>
        </p:txBody>
      </p:sp>
      <p:sp>
        <p:nvSpPr>
          <p:cNvPr id="293" name="Google Shape;293;p31"/>
          <p:cNvSpPr txBox="1">
            <a:spLocks noGrp="1"/>
          </p:cNvSpPr>
          <p:nvPr>
            <p:ph type="sldNum" idx="12"/>
          </p:nvPr>
        </p:nvSpPr>
        <p:spPr>
          <a:xfrm>
            <a:off x="8480583" y="4993376"/>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DDED-DD0A-47F0-B2F2-8951E030F3BD}"/>
              </a:ext>
            </a:extLst>
          </p:cNvPr>
          <p:cNvSpPr>
            <a:spLocks noGrp="1"/>
          </p:cNvSpPr>
          <p:nvPr>
            <p:ph type="title"/>
          </p:nvPr>
        </p:nvSpPr>
        <p:spPr>
          <a:xfrm>
            <a:off x="748620" y="283153"/>
            <a:ext cx="7433400" cy="396300"/>
          </a:xfrm>
        </p:spPr>
        <p:txBody>
          <a:bodyPr/>
          <a:lstStyle/>
          <a:p>
            <a:r>
              <a:rPr lang="en-PH" dirty="0"/>
              <a:t>DM-CI-2020-00155</a:t>
            </a:r>
          </a:p>
        </p:txBody>
      </p:sp>
      <p:sp>
        <p:nvSpPr>
          <p:cNvPr id="4" name="Text Placeholder 3">
            <a:extLst>
              <a:ext uri="{FF2B5EF4-FFF2-40B4-BE49-F238E27FC236}">
                <a16:creationId xmlns:a16="http://schemas.microsoft.com/office/drawing/2014/main" id="{3C85830E-FD2D-403C-B8A2-FE2623ACB05A}"/>
              </a:ext>
            </a:extLst>
          </p:cNvPr>
          <p:cNvSpPr>
            <a:spLocks noGrp="1"/>
          </p:cNvSpPr>
          <p:nvPr>
            <p:ph type="body" idx="1"/>
          </p:nvPr>
        </p:nvSpPr>
        <p:spPr>
          <a:xfrm>
            <a:off x="748620" y="922020"/>
            <a:ext cx="7540080" cy="3542027"/>
          </a:xfrm>
        </p:spPr>
        <p:txBody>
          <a:bodyPr/>
          <a:lstStyle/>
          <a:p>
            <a:r>
              <a:rPr lang="en-PH" sz="3200" dirty="0"/>
              <a:t>Policy Guidelines on the Implementation of the Homeroom Guidance  during Crisis Situation for SY 2020-2021.</a:t>
            </a:r>
          </a:p>
          <a:p>
            <a:r>
              <a:rPr lang="en-PH" sz="3200" dirty="0"/>
              <a:t>July 14, 2020</a:t>
            </a:r>
          </a:p>
        </p:txBody>
      </p:sp>
      <p:sp>
        <p:nvSpPr>
          <p:cNvPr id="2" name="Slide Number Placeholder 1">
            <a:extLst>
              <a:ext uri="{FF2B5EF4-FFF2-40B4-BE49-F238E27FC236}">
                <a16:creationId xmlns:a16="http://schemas.microsoft.com/office/drawing/2014/main" id="{FDC24123-0896-450F-B1CD-0B5513F061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68997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body" idx="4294967295"/>
          </p:nvPr>
        </p:nvSpPr>
        <p:spPr>
          <a:xfrm>
            <a:off x="600501" y="1181100"/>
            <a:ext cx="8428782" cy="371844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PH" dirty="0">
                <a:solidFill>
                  <a:schemeClr val="lt1"/>
                </a:solidFill>
              </a:rPr>
              <a:t>C. accomplishment of SF-9 and SF-10 in accordance to the Learner’s Development Assessment results;</a:t>
            </a:r>
          </a:p>
          <a:p>
            <a:pPr marL="0" lvl="0" indent="0" algn="l" rtl="0">
              <a:spcBef>
                <a:spcPts val="0"/>
              </a:spcBef>
              <a:spcAft>
                <a:spcPts val="0"/>
              </a:spcAft>
              <a:buNone/>
            </a:pPr>
            <a:endParaRPr lang="en-PH" dirty="0">
              <a:solidFill>
                <a:schemeClr val="lt1"/>
              </a:solidFill>
            </a:endParaRPr>
          </a:p>
          <a:p>
            <a:pPr marL="0" lvl="0" indent="0" algn="l" rtl="0">
              <a:spcBef>
                <a:spcPts val="0"/>
              </a:spcBef>
              <a:spcAft>
                <a:spcPts val="0"/>
              </a:spcAft>
              <a:buNone/>
            </a:pPr>
            <a:r>
              <a:rPr lang="en-PH" dirty="0">
                <a:solidFill>
                  <a:schemeClr val="lt1"/>
                </a:solidFill>
              </a:rPr>
              <a:t>D. referral of learner to the Guidance Counselor only if counseling intervention or other guidance services are needed; and</a:t>
            </a:r>
          </a:p>
          <a:p>
            <a:pPr marL="0" lvl="0" indent="0" algn="l" rtl="0">
              <a:spcBef>
                <a:spcPts val="0"/>
              </a:spcBef>
              <a:spcAft>
                <a:spcPts val="0"/>
              </a:spcAft>
              <a:buNone/>
            </a:pPr>
            <a:endParaRPr lang="en-PH" dirty="0">
              <a:solidFill>
                <a:schemeClr val="lt1"/>
              </a:solidFill>
            </a:endParaRPr>
          </a:p>
          <a:p>
            <a:pPr marL="0" lvl="0" indent="0" algn="l" rtl="0">
              <a:spcBef>
                <a:spcPts val="0"/>
              </a:spcBef>
              <a:spcAft>
                <a:spcPts val="0"/>
              </a:spcAft>
              <a:buNone/>
            </a:pPr>
            <a:r>
              <a:rPr lang="en-PH" dirty="0">
                <a:solidFill>
                  <a:schemeClr val="lt1"/>
                </a:solidFill>
              </a:rPr>
              <a:t>E. collaboration with co-teachers and parents in developing the competencies of the learners at home.</a:t>
            </a: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lang="en-PH" sz="1800" dirty="0">
              <a:solidFill>
                <a:schemeClr val="lt1"/>
              </a:solidFill>
            </a:endParaRPr>
          </a:p>
          <a:p>
            <a:pPr marL="0" lvl="0" indent="0" algn="l" rtl="0">
              <a:spcBef>
                <a:spcPts val="0"/>
              </a:spcBef>
              <a:spcAft>
                <a:spcPts val="0"/>
              </a:spcAft>
              <a:buNone/>
            </a:pPr>
            <a:endParaRPr sz="1800" dirty="0">
              <a:solidFill>
                <a:schemeClr val="lt1"/>
              </a:solidFill>
            </a:endParaRPr>
          </a:p>
        </p:txBody>
      </p:sp>
      <p:sp>
        <p:nvSpPr>
          <p:cNvPr id="293" name="Google Shape;293;p31"/>
          <p:cNvSpPr txBox="1">
            <a:spLocks noGrp="1"/>
          </p:cNvSpPr>
          <p:nvPr>
            <p:ph type="sldNum" idx="12"/>
          </p:nvPr>
        </p:nvSpPr>
        <p:spPr>
          <a:xfrm>
            <a:off x="8480583" y="4993376"/>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Tree>
    <p:extLst>
      <p:ext uri="{BB962C8B-B14F-4D97-AF65-F5344CB8AC3E}">
        <p14:creationId xmlns:p14="http://schemas.microsoft.com/office/powerpoint/2010/main" val="386271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103374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dirty="0">
                <a:solidFill>
                  <a:schemeClr val="accent2"/>
                </a:solidFill>
              </a:rPr>
              <a:t>Assessment of Learner’s Development and Monitoring of the Program</a:t>
            </a:r>
            <a:endParaRPr dirty="0">
              <a:solidFill>
                <a:schemeClr val="accent2"/>
              </a:solidFill>
            </a:endParaRPr>
          </a:p>
        </p:txBody>
      </p:sp>
      <p:sp>
        <p:nvSpPr>
          <p:cNvPr id="167" name="Google Shape;167;p21"/>
          <p:cNvSpPr txBox="1">
            <a:spLocks noGrp="1"/>
          </p:cNvSpPr>
          <p:nvPr>
            <p:ph type="body" idx="1"/>
          </p:nvPr>
        </p:nvSpPr>
        <p:spPr>
          <a:xfrm>
            <a:off x="184140" y="914399"/>
            <a:ext cx="8570794" cy="4116433"/>
          </a:xfrm>
          <a:prstGeom prst="rect">
            <a:avLst/>
          </a:prstGeom>
        </p:spPr>
        <p:txBody>
          <a:bodyPr spcFirstLastPara="1" wrap="square" lIns="0" tIns="0" rIns="0" bIns="0" anchor="t" anchorCtr="0">
            <a:noAutofit/>
          </a:bodyPr>
          <a:lstStyle/>
          <a:p>
            <a:pPr marL="342900" lvl="0" indent="-342900" algn="l" rtl="0">
              <a:spcBef>
                <a:spcPts val="0"/>
              </a:spcBef>
              <a:spcAft>
                <a:spcPts val="600"/>
              </a:spcAft>
              <a:buFont typeface="Wingdings" panose="05000000000000000000" pitchFamily="2" charset="2"/>
              <a:buChar char="§"/>
            </a:pPr>
            <a:r>
              <a:rPr lang="en" sz="2200" dirty="0"/>
              <a:t>Though the intent of HG is to help learners develop competencies that will aid them in facing different issues and tasks, it is important to still track the</a:t>
            </a:r>
            <a:r>
              <a:rPr lang="en-PH" sz="2200" dirty="0" err="1"/>
              <a:t>ir</a:t>
            </a:r>
            <a:r>
              <a:rPr lang="en" sz="2200" dirty="0"/>
              <a:t> level of development. HG implem</a:t>
            </a:r>
            <a:r>
              <a:rPr lang="en-PH" sz="2200" dirty="0"/>
              <a:t>enters must always keep in mind that the program shall capacitate learners towards success, hence, compared to the formal learning areas that are being measured following the DO. No. 8, s. 2015, HG shall utilize Learner’s Development Assessment Tool (Annex 5), guided by the verbal descriptions below:</a:t>
            </a:r>
            <a:endParaRPr sz="22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extLst>
      <p:ext uri="{BB962C8B-B14F-4D97-AF65-F5344CB8AC3E}">
        <p14:creationId xmlns:p14="http://schemas.microsoft.com/office/powerpoint/2010/main" val="96244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6891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500" dirty="0">
                <a:solidFill>
                  <a:schemeClr val="accent2"/>
                </a:solidFill>
              </a:rPr>
              <a:t>Assessment of Learner’s Development and Monitoring of the Program</a:t>
            </a:r>
            <a:endParaRPr sz="2500" dirty="0">
              <a:solidFill>
                <a:schemeClr val="accent2"/>
              </a:solidFill>
            </a:endParaRPr>
          </a:p>
        </p:txBody>
      </p:sp>
      <p:sp>
        <p:nvSpPr>
          <p:cNvPr id="167" name="Google Shape;167;p21"/>
          <p:cNvSpPr txBox="1">
            <a:spLocks noGrp="1"/>
          </p:cNvSpPr>
          <p:nvPr>
            <p:ph type="body" idx="1"/>
          </p:nvPr>
        </p:nvSpPr>
        <p:spPr>
          <a:xfrm>
            <a:off x="184140" y="687877"/>
            <a:ext cx="8570794" cy="4116433"/>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PH" sz="1600" b="1" dirty="0"/>
              <a:t>Verbal Descriptions</a:t>
            </a:r>
            <a:endParaRPr sz="1600" b="1"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graphicFrame>
        <p:nvGraphicFramePr>
          <p:cNvPr id="2" name="Table 1">
            <a:extLst>
              <a:ext uri="{FF2B5EF4-FFF2-40B4-BE49-F238E27FC236}">
                <a16:creationId xmlns:a16="http://schemas.microsoft.com/office/drawing/2014/main" id="{A248FDE3-E7DD-4624-BD67-4176C32F02CF}"/>
              </a:ext>
            </a:extLst>
          </p:cNvPr>
          <p:cNvGraphicFramePr>
            <a:graphicFrameLocks noGrp="1"/>
          </p:cNvGraphicFramePr>
          <p:nvPr>
            <p:extLst>
              <p:ext uri="{D42A27DB-BD31-4B8C-83A1-F6EECF244321}">
                <p14:modId xmlns:p14="http://schemas.microsoft.com/office/powerpoint/2010/main" val="1440332332"/>
              </p:ext>
            </p:extLst>
          </p:nvPr>
        </p:nvGraphicFramePr>
        <p:xfrm>
          <a:off x="184141" y="923278"/>
          <a:ext cx="8775719" cy="3940475"/>
        </p:xfrm>
        <a:graphic>
          <a:graphicData uri="http://schemas.openxmlformats.org/drawingml/2006/table">
            <a:tbl>
              <a:tblPr firstRow="1" bandRow="1">
                <a:tableStyleId>{F5AB1C69-6EDB-4FF4-983F-18BD219EF322}</a:tableStyleId>
              </a:tblPr>
              <a:tblGrid>
                <a:gridCol w="2832061">
                  <a:extLst>
                    <a:ext uri="{9D8B030D-6E8A-4147-A177-3AD203B41FA5}">
                      <a16:colId xmlns:a16="http://schemas.microsoft.com/office/drawing/2014/main" val="3944090964"/>
                    </a:ext>
                  </a:extLst>
                </a:gridCol>
                <a:gridCol w="805171">
                  <a:extLst>
                    <a:ext uri="{9D8B030D-6E8A-4147-A177-3AD203B41FA5}">
                      <a16:colId xmlns:a16="http://schemas.microsoft.com/office/drawing/2014/main" val="145292422"/>
                    </a:ext>
                  </a:extLst>
                </a:gridCol>
                <a:gridCol w="5138487">
                  <a:extLst>
                    <a:ext uri="{9D8B030D-6E8A-4147-A177-3AD203B41FA5}">
                      <a16:colId xmlns:a16="http://schemas.microsoft.com/office/drawing/2014/main" val="734450977"/>
                    </a:ext>
                  </a:extLst>
                </a:gridCol>
              </a:tblGrid>
              <a:tr h="744312">
                <a:tc>
                  <a:txBody>
                    <a:bodyPr/>
                    <a:lstStyle/>
                    <a:p>
                      <a:r>
                        <a:rPr lang="en-PH" sz="1400" b="1" dirty="0">
                          <a:solidFill>
                            <a:schemeClr val="tx1"/>
                          </a:solidFill>
                          <a:latin typeface="Montserrat" panose="020B0604020202020204" charset="0"/>
                        </a:rPr>
                        <a:t>No Chance to Observe</a:t>
                      </a:r>
                    </a:p>
                  </a:txBody>
                  <a:tcPr/>
                </a:tc>
                <a:tc>
                  <a:txBody>
                    <a:bodyPr/>
                    <a:lstStyle/>
                    <a:p>
                      <a:r>
                        <a:rPr lang="en-PH" sz="1400" b="1" dirty="0">
                          <a:solidFill>
                            <a:schemeClr val="tx1"/>
                          </a:solidFill>
                          <a:latin typeface="Montserrat" panose="020B0604020202020204" charset="0"/>
                        </a:rPr>
                        <a:t>NO</a:t>
                      </a:r>
                    </a:p>
                  </a:txBody>
                  <a:tcPr/>
                </a:tc>
                <a:tc>
                  <a:txBody>
                    <a:bodyPr/>
                    <a:lstStyle/>
                    <a:p>
                      <a:r>
                        <a:rPr lang="en-PH" sz="1400" b="1" dirty="0">
                          <a:solidFill>
                            <a:schemeClr val="tx1"/>
                          </a:solidFill>
                          <a:latin typeface="Montserrat" panose="020B0604020202020204" charset="0"/>
                        </a:rPr>
                        <a:t>The learner did not submit outputs or has not shown any of the target competency in a particular quarter.</a:t>
                      </a:r>
                    </a:p>
                  </a:txBody>
                  <a:tcPr/>
                </a:tc>
                <a:extLst>
                  <a:ext uri="{0D108BD9-81ED-4DB2-BD59-A6C34878D82A}">
                    <a16:rowId xmlns:a16="http://schemas.microsoft.com/office/drawing/2014/main" val="1127913770"/>
                  </a:ext>
                </a:extLst>
              </a:tr>
              <a:tr h="744312">
                <a:tc>
                  <a:txBody>
                    <a:bodyPr/>
                    <a:lstStyle/>
                    <a:p>
                      <a:r>
                        <a:rPr lang="en-PH" sz="1400" b="1" dirty="0">
                          <a:solidFill>
                            <a:schemeClr val="tx1"/>
                          </a:solidFill>
                          <a:latin typeface="Montserrat" panose="020B0604020202020204" charset="0"/>
                        </a:rPr>
                        <a:t>Needs Improvement</a:t>
                      </a:r>
                    </a:p>
                  </a:txBody>
                  <a:tcPr/>
                </a:tc>
                <a:tc>
                  <a:txBody>
                    <a:bodyPr/>
                    <a:lstStyle/>
                    <a:p>
                      <a:r>
                        <a:rPr lang="en-PH" sz="1400" b="1" dirty="0">
                          <a:solidFill>
                            <a:schemeClr val="tx1"/>
                          </a:solidFill>
                          <a:latin typeface="Montserrat" panose="020B0604020202020204" charset="0"/>
                        </a:rPr>
                        <a:t>NI</a:t>
                      </a:r>
                    </a:p>
                  </a:txBody>
                  <a:tcPr/>
                </a:tc>
                <a:tc>
                  <a:txBody>
                    <a:bodyPr/>
                    <a:lstStyle/>
                    <a:p>
                      <a:r>
                        <a:rPr lang="en-PH" sz="1400" b="1" dirty="0">
                          <a:solidFill>
                            <a:schemeClr val="tx1"/>
                          </a:solidFill>
                          <a:latin typeface="Montserrat" panose="020B0604020202020204" charset="0"/>
                        </a:rPr>
                        <a:t>The learner accomplished and submitted 30% of the output in a particular quarter or has not acquired the target competencies.</a:t>
                      </a:r>
                    </a:p>
                  </a:txBody>
                  <a:tcPr/>
                </a:tc>
                <a:extLst>
                  <a:ext uri="{0D108BD9-81ED-4DB2-BD59-A6C34878D82A}">
                    <a16:rowId xmlns:a16="http://schemas.microsoft.com/office/drawing/2014/main" val="3723002251"/>
                  </a:ext>
                </a:extLst>
              </a:tr>
              <a:tr h="744312">
                <a:tc>
                  <a:txBody>
                    <a:bodyPr/>
                    <a:lstStyle/>
                    <a:p>
                      <a:r>
                        <a:rPr lang="en-PH" sz="1400" b="1" dirty="0">
                          <a:solidFill>
                            <a:schemeClr val="tx1"/>
                          </a:solidFill>
                          <a:latin typeface="Montserrat" panose="020B0604020202020204" charset="0"/>
                        </a:rPr>
                        <a:t>Developing</a:t>
                      </a:r>
                    </a:p>
                  </a:txBody>
                  <a:tcPr/>
                </a:tc>
                <a:tc>
                  <a:txBody>
                    <a:bodyPr/>
                    <a:lstStyle/>
                    <a:p>
                      <a:r>
                        <a:rPr lang="en-PH" sz="1400" b="1" dirty="0">
                          <a:solidFill>
                            <a:schemeClr val="tx1"/>
                          </a:solidFill>
                          <a:latin typeface="Montserrat" panose="020B0604020202020204" charset="0"/>
                        </a:rPr>
                        <a:t>D</a:t>
                      </a:r>
                    </a:p>
                  </a:txBody>
                  <a:tcPr/>
                </a:tc>
                <a:tc>
                  <a:txBody>
                    <a:bodyPr/>
                    <a:lstStyle/>
                    <a:p>
                      <a:r>
                        <a:rPr lang="en-PH" sz="1400" b="1" dirty="0">
                          <a:solidFill>
                            <a:schemeClr val="tx1"/>
                          </a:solidFill>
                          <a:latin typeface="Montserrat" panose="020B0604020202020204" charset="0"/>
                        </a:rPr>
                        <a:t>The learner accomplished and submitted 60% of the output in a particular quarter or has acquired some of the target competency.</a:t>
                      </a:r>
                    </a:p>
                  </a:txBody>
                  <a:tcPr/>
                </a:tc>
                <a:extLst>
                  <a:ext uri="{0D108BD9-81ED-4DB2-BD59-A6C34878D82A}">
                    <a16:rowId xmlns:a16="http://schemas.microsoft.com/office/drawing/2014/main" val="2708109040"/>
                  </a:ext>
                </a:extLst>
              </a:tr>
              <a:tr h="744312">
                <a:tc>
                  <a:txBody>
                    <a:bodyPr/>
                    <a:lstStyle/>
                    <a:p>
                      <a:r>
                        <a:rPr lang="en-PH" sz="1400" b="1" dirty="0">
                          <a:solidFill>
                            <a:schemeClr val="tx1"/>
                          </a:solidFill>
                          <a:latin typeface="Montserrat" panose="020B0604020202020204" charset="0"/>
                        </a:rPr>
                        <a:t>Sufficiently Developed</a:t>
                      </a:r>
                    </a:p>
                  </a:txBody>
                  <a:tcPr/>
                </a:tc>
                <a:tc>
                  <a:txBody>
                    <a:bodyPr/>
                    <a:lstStyle/>
                    <a:p>
                      <a:r>
                        <a:rPr lang="en-PH" sz="1400" b="1" dirty="0">
                          <a:solidFill>
                            <a:schemeClr val="tx1"/>
                          </a:solidFill>
                          <a:latin typeface="Montserrat" panose="020B0604020202020204" charset="0"/>
                        </a:rPr>
                        <a:t>SD</a:t>
                      </a:r>
                    </a:p>
                  </a:txBody>
                  <a:tcPr/>
                </a:tc>
                <a:tc>
                  <a:txBody>
                    <a:bodyPr/>
                    <a:lstStyle/>
                    <a:p>
                      <a:r>
                        <a:rPr lang="en-PH" sz="1400" b="1" dirty="0">
                          <a:solidFill>
                            <a:schemeClr val="tx1"/>
                          </a:solidFill>
                          <a:latin typeface="Montserrat" panose="020B0604020202020204" charset="0"/>
                        </a:rPr>
                        <a:t>The learner accomplished and submitted 90% of the output in a particular quarter or has acquired the target competency.</a:t>
                      </a:r>
                    </a:p>
                  </a:txBody>
                  <a:tcPr/>
                </a:tc>
                <a:extLst>
                  <a:ext uri="{0D108BD9-81ED-4DB2-BD59-A6C34878D82A}">
                    <a16:rowId xmlns:a16="http://schemas.microsoft.com/office/drawing/2014/main" val="3467597715"/>
                  </a:ext>
                </a:extLst>
              </a:tr>
              <a:tr h="963227">
                <a:tc>
                  <a:txBody>
                    <a:bodyPr/>
                    <a:lstStyle/>
                    <a:p>
                      <a:r>
                        <a:rPr lang="en-PH" sz="1400" b="1" dirty="0">
                          <a:solidFill>
                            <a:schemeClr val="tx1"/>
                          </a:solidFill>
                          <a:latin typeface="Montserrat" panose="020B0604020202020204" charset="0"/>
                        </a:rPr>
                        <a:t>Developed and Commendable</a:t>
                      </a:r>
                    </a:p>
                  </a:txBody>
                  <a:tcPr/>
                </a:tc>
                <a:tc>
                  <a:txBody>
                    <a:bodyPr/>
                    <a:lstStyle/>
                    <a:p>
                      <a:r>
                        <a:rPr lang="en-PH" sz="1400" b="1" dirty="0">
                          <a:solidFill>
                            <a:schemeClr val="tx1"/>
                          </a:solidFill>
                          <a:latin typeface="Montserrat" panose="020B0604020202020204" charset="0"/>
                        </a:rPr>
                        <a:t>DC</a:t>
                      </a:r>
                    </a:p>
                  </a:txBody>
                  <a:tcPr/>
                </a:tc>
                <a:tc>
                  <a:txBody>
                    <a:bodyPr/>
                    <a:lstStyle/>
                    <a:p>
                      <a:r>
                        <a:rPr lang="en-PH" sz="1400" b="1" dirty="0">
                          <a:solidFill>
                            <a:schemeClr val="tx1"/>
                          </a:solidFill>
                          <a:latin typeface="Montserrat" panose="020B0604020202020204" charset="0"/>
                        </a:rPr>
                        <a:t>The learner accomplished and submitted 100% of the output in a particular quarter and has acquired the target competency and showed commendable application in real life situations.</a:t>
                      </a:r>
                    </a:p>
                  </a:txBody>
                  <a:tcPr/>
                </a:tc>
                <a:extLst>
                  <a:ext uri="{0D108BD9-81ED-4DB2-BD59-A6C34878D82A}">
                    <a16:rowId xmlns:a16="http://schemas.microsoft.com/office/drawing/2014/main" val="2408215221"/>
                  </a:ext>
                </a:extLst>
              </a:tr>
            </a:tbl>
          </a:graphicData>
        </a:graphic>
      </p:graphicFrame>
    </p:spTree>
    <p:extLst>
      <p:ext uri="{BB962C8B-B14F-4D97-AF65-F5344CB8AC3E}">
        <p14:creationId xmlns:p14="http://schemas.microsoft.com/office/powerpoint/2010/main" val="2697319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6891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500" dirty="0">
                <a:solidFill>
                  <a:schemeClr val="accent2"/>
                </a:solidFill>
              </a:rPr>
              <a:t>Assessment of Learner’s Development and Monitoring of the Program</a:t>
            </a:r>
            <a:endParaRPr sz="2500" dirty="0">
              <a:solidFill>
                <a:schemeClr val="accent2"/>
              </a:solidFill>
            </a:endParaRPr>
          </a:p>
        </p:txBody>
      </p:sp>
      <p:sp>
        <p:nvSpPr>
          <p:cNvPr id="167" name="Google Shape;167;p21"/>
          <p:cNvSpPr txBox="1">
            <a:spLocks noGrp="1"/>
          </p:cNvSpPr>
          <p:nvPr>
            <p:ph type="body" idx="1"/>
          </p:nvPr>
        </p:nvSpPr>
        <p:spPr>
          <a:xfrm>
            <a:off x="184140" y="457201"/>
            <a:ext cx="8570794" cy="434711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endParaRPr lang="en-PH" sz="1600" b="1" dirty="0"/>
          </a:p>
          <a:p>
            <a:pPr marL="342900" lvl="0" indent="-342900" rtl="0">
              <a:spcBef>
                <a:spcPts val="0"/>
              </a:spcBef>
              <a:spcAft>
                <a:spcPts val="600"/>
              </a:spcAft>
              <a:buFont typeface="Wingdings" panose="05000000000000000000" pitchFamily="2" charset="2"/>
              <a:buChar char="§"/>
            </a:pPr>
            <a:r>
              <a:rPr lang="en-PH" sz="2000" b="1" dirty="0"/>
              <a:t>Learner’s development  shall be assessed through their portfolio and performance task.</a:t>
            </a:r>
          </a:p>
          <a:p>
            <a:pPr marL="342900" lvl="0" indent="-342900" rtl="0">
              <a:spcBef>
                <a:spcPts val="0"/>
              </a:spcBef>
              <a:spcAft>
                <a:spcPts val="600"/>
              </a:spcAft>
              <a:buFont typeface="Wingdings" panose="05000000000000000000" pitchFamily="2" charset="2"/>
              <a:buChar char="§"/>
            </a:pPr>
            <a:r>
              <a:rPr lang="en-PH" sz="2000" b="1" dirty="0"/>
              <a:t>Conduct of HG is mandatory but this is not part of the academic rating. Grades are just descriptive.</a:t>
            </a:r>
          </a:p>
          <a:p>
            <a:pPr marL="342900" lvl="0" indent="-342900" rtl="0">
              <a:spcBef>
                <a:spcPts val="0"/>
              </a:spcBef>
              <a:spcAft>
                <a:spcPts val="600"/>
              </a:spcAft>
              <a:buFont typeface="Wingdings" panose="05000000000000000000" pitchFamily="2" charset="2"/>
              <a:buChar char="§"/>
            </a:pPr>
            <a:r>
              <a:rPr lang="en-PH" sz="2000" b="1" dirty="0"/>
              <a:t>“Needs Improvement” description shall not be treated as failed but shall indicate the need for intervention from school and home.</a:t>
            </a:r>
          </a:p>
          <a:p>
            <a:pPr marL="342900" lvl="0" indent="-342900" rtl="0">
              <a:spcBef>
                <a:spcPts val="0"/>
              </a:spcBef>
              <a:spcAft>
                <a:spcPts val="600"/>
              </a:spcAft>
              <a:buFont typeface="Wingdings" panose="05000000000000000000" pitchFamily="2" charset="2"/>
              <a:buChar char="§"/>
            </a:pPr>
            <a:r>
              <a:rPr lang="en-PH" sz="2000" b="1" dirty="0"/>
              <a:t>In the event that the learner remains at the “Needs Improvement” at the end of each quarter, the Adviser, Guidance Counselor and Parents need to work together to provide intervention. Disciplinary cases of learners must not affect their HG grades.</a:t>
            </a:r>
            <a:endParaRPr sz="2000" b="1"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23</a:t>
            </a:fld>
            <a:endParaRPr>
              <a:solidFill>
                <a:schemeClr val="lt1"/>
              </a:solidFill>
            </a:endParaRPr>
          </a:p>
        </p:txBody>
      </p:sp>
    </p:spTree>
    <p:extLst>
      <p:ext uri="{BB962C8B-B14F-4D97-AF65-F5344CB8AC3E}">
        <p14:creationId xmlns:p14="http://schemas.microsoft.com/office/powerpoint/2010/main" val="73326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6891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500" dirty="0">
                <a:solidFill>
                  <a:schemeClr val="accent2"/>
                </a:solidFill>
              </a:rPr>
              <a:t>Assessment of Learner’s Development and Monitoring of the Program</a:t>
            </a:r>
            <a:endParaRPr sz="2500" dirty="0">
              <a:solidFill>
                <a:schemeClr val="accent2"/>
              </a:solidFill>
            </a:endParaRPr>
          </a:p>
        </p:txBody>
      </p:sp>
      <p:sp>
        <p:nvSpPr>
          <p:cNvPr id="167" name="Google Shape;167;p21"/>
          <p:cNvSpPr txBox="1">
            <a:spLocks noGrp="1"/>
          </p:cNvSpPr>
          <p:nvPr>
            <p:ph type="body" idx="1"/>
          </p:nvPr>
        </p:nvSpPr>
        <p:spPr>
          <a:xfrm>
            <a:off x="184140" y="457201"/>
            <a:ext cx="8570794" cy="434711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endParaRPr lang="en-PH" sz="1600" b="1" dirty="0"/>
          </a:p>
          <a:p>
            <a:pPr marL="342900" lvl="0" indent="-342900" rtl="0">
              <a:spcBef>
                <a:spcPts val="0"/>
              </a:spcBef>
              <a:spcAft>
                <a:spcPts val="600"/>
              </a:spcAft>
              <a:buFont typeface="Wingdings" panose="05000000000000000000" pitchFamily="2" charset="2"/>
              <a:buChar char="§"/>
            </a:pPr>
            <a:r>
              <a:rPr lang="en-PH" sz="2000" b="1" dirty="0"/>
              <a:t>Homeroom Guidance grades must be reflected in the SF-9 and SF-10 using the following descriptions:</a:t>
            </a:r>
          </a:p>
          <a:p>
            <a:pPr marL="0" lvl="0" indent="0" rtl="0">
              <a:spcBef>
                <a:spcPts val="0"/>
              </a:spcBef>
              <a:spcAft>
                <a:spcPts val="600"/>
              </a:spcAft>
              <a:buNone/>
            </a:pPr>
            <a:endParaRPr lang="en-PH" sz="2000" b="1" dirty="0"/>
          </a:p>
          <a:p>
            <a:pPr marL="0" lvl="0" indent="0" rtl="0">
              <a:spcBef>
                <a:spcPts val="0"/>
              </a:spcBef>
              <a:spcAft>
                <a:spcPts val="600"/>
              </a:spcAft>
              <a:buNone/>
            </a:pPr>
            <a:endParaRPr lang="en-PH" sz="2000" b="1" dirty="0"/>
          </a:p>
          <a:p>
            <a:pPr marL="0" lvl="0" indent="0" rtl="0">
              <a:spcBef>
                <a:spcPts val="0"/>
              </a:spcBef>
              <a:spcAft>
                <a:spcPts val="600"/>
              </a:spcAft>
              <a:buNone/>
            </a:pPr>
            <a:endParaRPr lang="en-PH" sz="2000" b="1" dirty="0"/>
          </a:p>
          <a:p>
            <a:pPr marL="0" lvl="0" indent="0" rtl="0">
              <a:spcBef>
                <a:spcPts val="0"/>
              </a:spcBef>
              <a:spcAft>
                <a:spcPts val="600"/>
              </a:spcAft>
              <a:buNone/>
            </a:pPr>
            <a:endParaRPr lang="en-PH" sz="2000" b="1" dirty="0"/>
          </a:p>
          <a:p>
            <a:pPr marL="0" lvl="0" indent="0" rtl="0">
              <a:spcBef>
                <a:spcPts val="0"/>
              </a:spcBef>
              <a:spcAft>
                <a:spcPts val="600"/>
              </a:spcAft>
              <a:buNone/>
            </a:pPr>
            <a:endParaRPr lang="en-PH" sz="2000" b="1" dirty="0"/>
          </a:p>
          <a:p>
            <a:pPr marL="0" lvl="0" indent="0" rtl="0">
              <a:spcBef>
                <a:spcPts val="0"/>
              </a:spcBef>
              <a:spcAft>
                <a:spcPts val="600"/>
              </a:spcAft>
              <a:buNone/>
            </a:pPr>
            <a:endParaRPr lang="en-PH" sz="2000" b="1" dirty="0"/>
          </a:p>
          <a:p>
            <a:pPr marL="342900" lvl="0" indent="-342900" rtl="0">
              <a:spcBef>
                <a:spcPts val="0"/>
              </a:spcBef>
              <a:spcAft>
                <a:spcPts val="600"/>
              </a:spcAft>
              <a:buFont typeface="Wingdings" panose="05000000000000000000" pitchFamily="2" charset="2"/>
              <a:buChar char="§"/>
            </a:pPr>
            <a:r>
              <a:rPr lang="en-PH" sz="2000" b="1" dirty="0"/>
              <a:t>The details of the Learner’s Development Assessment results shall be attached to the said forms. There is no need to put equivalent ratings or computations for each descriptions.</a:t>
            </a:r>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24</a:t>
            </a:fld>
            <a:endParaRPr>
              <a:solidFill>
                <a:schemeClr val="lt1"/>
              </a:solidFill>
            </a:endParaRPr>
          </a:p>
        </p:txBody>
      </p:sp>
      <p:graphicFrame>
        <p:nvGraphicFramePr>
          <p:cNvPr id="2" name="Table 1">
            <a:extLst>
              <a:ext uri="{FF2B5EF4-FFF2-40B4-BE49-F238E27FC236}">
                <a16:creationId xmlns:a16="http://schemas.microsoft.com/office/drawing/2014/main" id="{B5D552A5-D7BF-41FC-AF26-146840AC2D26}"/>
              </a:ext>
            </a:extLst>
          </p:cNvPr>
          <p:cNvGraphicFramePr>
            <a:graphicFrameLocks noGrp="1"/>
          </p:cNvGraphicFramePr>
          <p:nvPr>
            <p:extLst>
              <p:ext uri="{D42A27DB-BD31-4B8C-83A1-F6EECF244321}">
                <p14:modId xmlns:p14="http://schemas.microsoft.com/office/powerpoint/2010/main" val="1233655912"/>
              </p:ext>
            </p:extLst>
          </p:nvPr>
        </p:nvGraphicFramePr>
        <p:xfrm>
          <a:off x="1524000" y="1644650"/>
          <a:ext cx="6096000" cy="2134870"/>
        </p:xfrm>
        <a:graphic>
          <a:graphicData uri="http://schemas.openxmlformats.org/drawingml/2006/table">
            <a:tbl>
              <a:tblPr firstRow="1" bandRow="1">
                <a:tableStyleId>{638B1855-1B75-4FBE-930C-398BA8C253C6}</a:tableStyleId>
              </a:tblPr>
              <a:tblGrid>
                <a:gridCol w="4602480">
                  <a:extLst>
                    <a:ext uri="{9D8B030D-6E8A-4147-A177-3AD203B41FA5}">
                      <a16:colId xmlns:a16="http://schemas.microsoft.com/office/drawing/2014/main" val="3296506689"/>
                    </a:ext>
                  </a:extLst>
                </a:gridCol>
                <a:gridCol w="1493520">
                  <a:extLst>
                    <a:ext uri="{9D8B030D-6E8A-4147-A177-3AD203B41FA5}">
                      <a16:colId xmlns:a16="http://schemas.microsoft.com/office/drawing/2014/main" val="900723257"/>
                    </a:ext>
                  </a:extLst>
                </a:gridCol>
              </a:tblGrid>
              <a:tr h="426974">
                <a:tc>
                  <a:txBody>
                    <a:bodyPr/>
                    <a:lstStyle/>
                    <a:p>
                      <a:r>
                        <a:rPr lang="en-PH" sz="1600" b="1" dirty="0">
                          <a:solidFill>
                            <a:schemeClr val="tx1"/>
                          </a:solidFill>
                          <a:latin typeface="Montserrat" panose="020B0604020202020204" charset="0"/>
                        </a:rPr>
                        <a:t>No Chance to Observe</a:t>
                      </a:r>
                    </a:p>
                  </a:txBody>
                  <a:tcPr/>
                </a:tc>
                <a:tc>
                  <a:txBody>
                    <a:bodyPr/>
                    <a:lstStyle/>
                    <a:p>
                      <a:r>
                        <a:rPr lang="en-PH" sz="1600" b="1" dirty="0">
                          <a:solidFill>
                            <a:schemeClr val="tx1"/>
                          </a:solidFill>
                          <a:latin typeface="Montserrat" panose="020B0604020202020204" charset="0"/>
                        </a:rPr>
                        <a:t>NO</a:t>
                      </a:r>
                    </a:p>
                  </a:txBody>
                  <a:tcPr/>
                </a:tc>
                <a:extLst>
                  <a:ext uri="{0D108BD9-81ED-4DB2-BD59-A6C34878D82A}">
                    <a16:rowId xmlns:a16="http://schemas.microsoft.com/office/drawing/2014/main" val="519982720"/>
                  </a:ext>
                </a:extLst>
              </a:tr>
              <a:tr h="426974">
                <a:tc>
                  <a:txBody>
                    <a:bodyPr/>
                    <a:lstStyle/>
                    <a:p>
                      <a:r>
                        <a:rPr lang="en-PH" sz="1600" b="1" dirty="0">
                          <a:solidFill>
                            <a:schemeClr val="tx1"/>
                          </a:solidFill>
                          <a:latin typeface="Montserrat" panose="020B0604020202020204" charset="0"/>
                        </a:rPr>
                        <a:t>Needs Improvement</a:t>
                      </a:r>
                    </a:p>
                  </a:txBody>
                  <a:tcPr/>
                </a:tc>
                <a:tc>
                  <a:txBody>
                    <a:bodyPr/>
                    <a:lstStyle/>
                    <a:p>
                      <a:r>
                        <a:rPr lang="en-PH" sz="1600" b="1" dirty="0">
                          <a:solidFill>
                            <a:schemeClr val="tx1"/>
                          </a:solidFill>
                          <a:latin typeface="Montserrat" panose="020B0604020202020204" charset="0"/>
                        </a:rPr>
                        <a:t>NI</a:t>
                      </a:r>
                    </a:p>
                  </a:txBody>
                  <a:tcPr/>
                </a:tc>
                <a:extLst>
                  <a:ext uri="{0D108BD9-81ED-4DB2-BD59-A6C34878D82A}">
                    <a16:rowId xmlns:a16="http://schemas.microsoft.com/office/drawing/2014/main" val="1078769859"/>
                  </a:ext>
                </a:extLst>
              </a:tr>
              <a:tr h="426974">
                <a:tc>
                  <a:txBody>
                    <a:bodyPr/>
                    <a:lstStyle/>
                    <a:p>
                      <a:r>
                        <a:rPr lang="en-PH" sz="1600" b="1" dirty="0">
                          <a:solidFill>
                            <a:schemeClr val="tx1"/>
                          </a:solidFill>
                          <a:latin typeface="Montserrat" panose="020B0604020202020204" charset="0"/>
                        </a:rPr>
                        <a:t>Developing</a:t>
                      </a:r>
                    </a:p>
                  </a:txBody>
                  <a:tcPr/>
                </a:tc>
                <a:tc>
                  <a:txBody>
                    <a:bodyPr/>
                    <a:lstStyle/>
                    <a:p>
                      <a:r>
                        <a:rPr lang="en-PH" sz="1600" b="1" dirty="0">
                          <a:solidFill>
                            <a:schemeClr val="tx1"/>
                          </a:solidFill>
                          <a:latin typeface="Montserrat" panose="020B0604020202020204" charset="0"/>
                        </a:rPr>
                        <a:t>D</a:t>
                      </a:r>
                    </a:p>
                  </a:txBody>
                  <a:tcPr/>
                </a:tc>
                <a:extLst>
                  <a:ext uri="{0D108BD9-81ED-4DB2-BD59-A6C34878D82A}">
                    <a16:rowId xmlns:a16="http://schemas.microsoft.com/office/drawing/2014/main" val="2060290486"/>
                  </a:ext>
                </a:extLst>
              </a:tr>
              <a:tr h="426974">
                <a:tc>
                  <a:txBody>
                    <a:bodyPr/>
                    <a:lstStyle/>
                    <a:p>
                      <a:r>
                        <a:rPr lang="en-PH" sz="1600" b="1" dirty="0">
                          <a:solidFill>
                            <a:schemeClr val="tx1"/>
                          </a:solidFill>
                          <a:latin typeface="Montserrat" panose="020B0604020202020204" charset="0"/>
                        </a:rPr>
                        <a:t>Sufficiently Developed</a:t>
                      </a:r>
                    </a:p>
                  </a:txBody>
                  <a:tcPr/>
                </a:tc>
                <a:tc>
                  <a:txBody>
                    <a:bodyPr/>
                    <a:lstStyle/>
                    <a:p>
                      <a:r>
                        <a:rPr lang="en-PH" sz="1600" b="1" dirty="0">
                          <a:solidFill>
                            <a:schemeClr val="tx1"/>
                          </a:solidFill>
                          <a:latin typeface="Montserrat" panose="020B0604020202020204" charset="0"/>
                        </a:rPr>
                        <a:t>SD</a:t>
                      </a:r>
                    </a:p>
                  </a:txBody>
                  <a:tcPr/>
                </a:tc>
                <a:extLst>
                  <a:ext uri="{0D108BD9-81ED-4DB2-BD59-A6C34878D82A}">
                    <a16:rowId xmlns:a16="http://schemas.microsoft.com/office/drawing/2014/main" val="3267769261"/>
                  </a:ext>
                </a:extLst>
              </a:tr>
              <a:tr h="426974">
                <a:tc>
                  <a:txBody>
                    <a:bodyPr/>
                    <a:lstStyle/>
                    <a:p>
                      <a:r>
                        <a:rPr lang="en-PH" sz="1600" b="1" dirty="0">
                          <a:solidFill>
                            <a:schemeClr val="tx1"/>
                          </a:solidFill>
                          <a:latin typeface="Montserrat" panose="020B0604020202020204" charset="0"/>
                        </a:rPr>
                        <a:t>Developed and Commendable</a:t>
                      </a:r>
                    </a:p>
                  </a:txBody>
                  <a:tcPr/>
                </a:tc>
                <a:tc>
                  <a:txBody>
                    <a:bodyPr/>
                    <a:lstStyle/>
                    <a:p>
                      <a:r>
                        <a:rPr lang="en-PH" sz="1600" b="1" dirty="0">
                          <a:solidFill>
                            <a:schemeClr val="tx1"/>
                          </a:solidFill>
                          <a:latin typeface="Montserrat" panose="020B0604020202020204" charset="0"/>
                        </a:rPr>
                        <a:t>DC</a:t>
                      </a:r>
                    </a:p>
                  </a:txBody>
                  <a:tcPr/>
                </a:tc>
                <a:extLst>
                  <a:ext uri="{0D108BD9-81ED-4DB2-BD59-A6C34878D82A}">
                    <a16:rowId xmlns:a16="http://schemas.microsoft.com/office/drawing/2014/main" val="3370748210"/>
                  </a:ext>
                </a:extLst>
              </a:tr>
            </a:tbl>
          </a:graphicData>
        </a:graphic>
      </p:graphicFrame>
    </p:spTree>
    <p:extLst>
      <p:ext uri="{BB962C8B-B14F-4D97-AF65-F5344CB8AC3E}">
        <p14:creationId xmlns:p14="http://schemas.microsoft.com/office/powerpoint/2010/main" val="1035097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215284" y="115398"/>
            <a:ext cx="6593700" cy="5551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3200" dirty="0"/>
              <a:t>Monitoring and Evaluation</a:t>
            </a:r>
            <a:endParaRPr sz="3200" dirty="0"/>
          </a:p>
        </p:txBody>
      </p:sp>
      <p:sp>
        <p:nvSpPr>
          <p:cNvPr id="103" name="Google Shape;103;p14"/>
          <p:cNvSpPr txBox="1">
            <a:spLocks noGrp="1"/>
          </p:cNvSpPr>
          <p:nvPr>
            <p:ph type="subTitle" idx="4294967295"/>
          </p:nvPr>
        </p:nvSpPr>
        <p:spPr>
          <a:xfrm>
            <a:off x="215284" y="670560"/>
            <a:ext cx="8410556" cy="42299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800" dirty="0"/>
              <a:t>Success and sustainability of the program will only be ensured if there is a systematic and adequate monitoring and evaluation. Monitoring and evaluation shall be done from September 2021 to July 2022 or as scheduled by the Department. Reports on the results of the monitoring and evaluation shall be submitted at the end of SY 2021-2022. </a:t>
            </a:r>
            <a:endParaRPr sz="2800" dirty="0"/>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25</a:t>
            </a:fld>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215284" y="115398"/>
            <a:ext cx="6593700" cy="5551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3200" dirty="0"/>
              <a:t>Monitoring and Evaluation</a:t>
            </a:r>
            <a:endParaRPr sz="3200" dirty="0"/>
          </a:p>
        </p:txBody>
      </p:sp>
      <p:sp>
        <p:nvSpPr>
          <p:cNvPr id="103" name="Google Shape;103;p14"/>
          <p:cNvSpPr txBox="1">
            <a:spLocks noGrp="1"/>
          </p:cNvSpPr>
          <p:nvPr>
            <p:ph type="subTitle" idx="4294967295"/>
          </p:nvPr>
        </p:nvSpPr>
        <p:spPr>
          <a:xfrm>
            <a:off x="215284" y="670560"/>
            <a:ext cx="8410556" cy="42299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800" b="1" u="sng" dirty="0"/>
              <a:t>School Level</a:t>
            </a:r>
          </a:p>
          <a:p>
            <a:pPr lvl="0" indent="-457200" algn="l" rtl="0">
              <a:spcBef>
                <a:spcPts val="0"/>
              </a:spcBef>
              <a:spcAft>
                <a:spcPts val="0"/>
              </a:spcAft>
              <a:buFont typeface="Wingdings" panose="05000000000000000000" pitchFamily="2" charset="2"/>
              <a:buChar char="§"/>
            </a:pPr>
            <a:r>
              <a:rPr lang="en-PH" sz="2800" dirty="0"/>
              <a:t>The School Head leads the monitoring in coordination with the Guidance Counselor using the </a:t>
            </a:r>
            <a:r>
              <a:rPr lang="en-PH" sz="2800" b="1" u="sng" dirty="0"/>
              <a:t>Homeroom Guidance School Observation Tool and Homeroom Guidance School Implementation Tools</a:t>
            </a:r>
            <a:r>
              <a:rPr lang="en-PH" sz="2800" dirty="0"/>
              <a:t> (Annex 1 and Annex 2).</a:t>
            </a:r>
            <a:endParaRPr sz="2800" dirty="0"/>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26</a:t>
            </a:fld>
            <a:endParaRPr>
              <a:solidFill>
                <a:schemeClr val="lt1"/>
              </a:solidFill>
            </a:endParaRPr>
          </a:p>
        </p:txBody>
      </p:sp>
    </p:spTree>
    <p:extLst>
      <p:ext uri="{BB962C8B-B14F-4D97-AF65-F5344CB8AC3E}">
        <p14:creationId xmlns:p14="http://schemas.microsoft.com/office/powerpoint/2010/main" val="341334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215284" y="115398"/>
            <a:ext cx="6593700" cy="5551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3200" dirty="0"/>
              <a:t>Monitoring and Evaluation</a:t>
            </a:r>
            <a:endParaRPr sz="3200" dirty="0"/>
          </a:p>
        </p:txBody>
      </p:sp>
      <p:sp>
        <p:nvSpPr>
          <p:cNvPr id="103" name="Google Shape;103;p14"/>
          <p:cNvSpPr txBox="1">
            <a:spLocks noGrp="1"/>
          </p:cNvSpPr>
          <p:nvPr>
            <p:ph type="subTitle" idx="4294967295"/>
          </p:nvPr>
        </p:nvSpPr>
        <p:spPr>
          <a:xfrm>
            <a:off x="215284" y="670560"/>
            <a:ext cx="8410556" cy="42299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800" b="1" u="sng" dirty="0"/>
              <a:t>Schools Division Level</a:t>
            </a:r>
          </a:p>
          <a:p>
            <a:pPr lvl="0" indent="-457200" algn="l" rtl="0">
              <a:spcBef>
                <a:spcPts val="0"/>
              </a:spcBef>
              <a:spcAft>
                <a:spcPts val="0"/>
              </a:spcAft>
              <a:buFont typeface="Wingdings" panose="05000000000000000000" pitchFamily="2" charset="2"/>
              <a:buChar char="§"/>
            </a:pPr>
            <a:r>
              <a:rPr lang="en-PH" sz="2800" dirty="0"/>
              <a:t>The </a:t>
            </a:r>
            <a:r>
              <a:rPr lang="en-PH" sz="2800" dirty="0" err="1"/>
              <a:t>EsP</a:t>
            </a:r>
            <a:r>
              <a:rPr lang="en-PH" sz="2800" dirty="0"/>
              <a:t> Supervisor under the CID in coordination with the Guidance Counselor in the Division Office leads the monitoring using the </a:t>
            </a:r>
            <a:r>
              <a:rPr lang="en-PH" sz="2800" b="1" u="sng" dirty="0"/>
              <a:t>Homeroom Guidance Division Monitoring and Evaluation Tool </a:t>
            </a:r>
            <a:r>
              <a:rPr lang="en-PH" sz="2800" dirty="0"/>
              <a:t>(Annex 3). Division monitoring results shall be submitted to the Regional </a:t>
            </a:r>
            <a:r>
              <a:rPr lang="en-PH" sz="2800" dirty="0" err="1"/>
              <a:t>EsP.</a:t>
            </a:r>
            <a:endParaRPr lang="en-PH" sz="2800" dirty="0"/>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27</a:t>
            </a:fld>
            <a:endParaRPr>
              <a:solidFill>
                <a:schemeClr val="lt1"/>
              </a:solidFill>
            </a:endParaRPr>
          </a:p>
        </p:txBody>
      </p:sp>
    </p:spTree>
    <p:extLst>
      <p:ext uri="{BB962C8B-B14F-4D97-AF65-F5344CB8AC3E}">
        <p14:creationId xmlns:p14="http://schemas.microsoft.com/office/powerpoint/2010/main" val="35132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215284" y="115398"/>
            <a:ext cx="6593700" cy="5551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3200" dirty="0"/>
              <a:t>Monitoring and Evaluation</a:t>
            </a:r>
            <a:endParaRPr sz="3200" dirty="0"/>
          </a:p>
        </p:txBody>
      </p:sp>
      <p:sp>
        <p:nvSpPr>
          <p:cNvPr id="103" name="Google Shape;103;p14"/>
          <p:cNvSpPr txBox="1">
            <a:spLocks noGrp="1"/>
          </p:cNvSpPr>
          <p:nvPr>
            <p:ph type="subTitle" idx="4294967295"/>
          </p:nvPr>
        </p:nvSpPr>
        <p:spPr>
          <a:xfrm>
            <a:off x="215284" y="670560"/>
            <a:ext cx="8410556" cy="42299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800" b="1" u="sng" dirty="0"/>
              <a:t>Regional Level</a:t>
            </a:r>
          </a:p>
          <a:p>
            <a:pPr lvl="0" indent="-457200" algn="l" rtl="0">
              <a:spcBef>
                <a:spcPts val="0"/>
              </a:spcBef>
              <a:spcAft>
                <a:spcPts val="0"/>
              </a:spcAft>
              <a:buFont typeface="Wingdings" panose="05000000000000000000" pitchFamily="2" charset="2"/>
              <a:buChar char="§"/>
            </a:pPr>
            <a:r>
              <a:rPr lang="en-PH" sz="2800" dirty="0" err="1"/>
              <a:t>EsP</a:t>
            </a:r>
            <a:r>
              <a:rPr lang="en-PH" sz="2800" dirty="0"/>
              <a:t> Supervisor under the CLMD in coordination with the ESSD Focal Person for Guidance and Counseling leads the monitoring in the Regional Level, focusing on the entire implementation of the Homeroom Guidance. They shall submit the HG Regional Monitoring &amp; Evaluation Tool (Annex 4) to the Bureau of Curriculum Development on or before July 12, 2022. </a:t>
            </a:r>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28</a:t>
            </a:fld>
            <a:endParaRPr>
              <a:solidFill>
                <a:schemeClr val="lt1"/>
              </a:solidFill>
            </a:endParaRPr>
          </a:p>
        </p:txBody>
      </p:sp>
    </p:spTree>
    <p:extLst>
      <p:ext uri="{BB962C8B-B14F-4D97-AF65-F5344CB8AC3E}">
        <p14:creationId xmlns:p14="http://schemas.microsoft.com/office/powerpoint/2010/main" val="232417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215284" y="115398"/>
            <a:ext cx="6593700" cy="5551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PH" sz="3200" dirty="0"/>
              <a:t>Effectivity</a:t>
            </a:r>
            <a:endParaRPr sz="3200" dirty="0"/>
          </a:p>
        </p:txBody>
      </p:sp>
      <p:sp>
        <p:nvSpPr>
          <p:cNvPr id="103" name="Google Shape;103;p14"/>
          <p:cNvSpPr txBox="1">
            <a:spLocks noGrp="1"/>
          </p:cNvSpPr>
          <p:nvPr>
            <p:ph type="subTitle" idx="4294967295"/>
          </p:nvPr>
        </p:nvSpPr>
        <p:spPr>
          <a:xfrm>
            <a:off x="215284" y="670560"/>
            <a:ext cx="8410556" cy="4229914"/>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en-PH" sz="2800" b="1" dirty="0"/>
          </a:p>
          <a:p>
            <a:pPr marL="0" lvl="0" indent="0" algn="l" rtl="0">
              <a:spcBef>
                <a:spcPts val="0"/>
              </a:spcBef>
              <a:spcAft>
                <a:spcPts val="0"/>
              </a:spcAft>
              <a:buNone/>
            </a:pPr>
            <a:endParaRPr lang="en-PH" sz="2800" b="1" dirty="0"/>
          </a:p>
          <a:p>
            <a:pPr marL="0" lvl="0" indent="0" algn="l" rtl="0">
              <a:spcBef>
                <a:spcPts val="0"/>
              </a:spcBef>
              <a:spcAft>
                <a:spcPts val="0"/>
              </a:spcAft>
              <a:buNone/>
            </a:pPr>
            <a:r>
              <a:rPr lang="en-PH" sz="2800" b="1" dirty="0"/>
              <a:t>This shall take effect in SY 2021-2022 and succeeding years  immediately upon publication in the DepEd website.</a:t>
            </a:r>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spTree>
    <p:extLst>
      <p:ext uri="{BB962C8B-B14F-4D97-AF65-F5344CB8AC3E}">
        <p14:creationId xmlns:p14="http://schemas.microsoft.com/office/powerpoint/2010/main" val="261919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26C3-C53E-4B34-AF97-97CBB68D4F3B}"/>
              </a:ext>
            </a:extLst>
          </p:cNvPr>
          <p:cNvSpPr>
            <a:spLocks noGrp="1"/>
          </p:cNvSpPr>
          <p:nvPr>
            <p:ph type="title"/>
          </p:nvPr>
        </p:nvSpPr>
        <p:spPr/>
        <p:txBody>
          <a:bodyPr/>
          <a:lstStyle/>
          <a:p>
            <a:r>
              <a:rPr lang="en-PH" dirty="0"/>
              <a:t>Homeroom Guidance</a:t>
            </a:r>
          </a:p>
        </p:txBody>
      </p:sp>
      <p:sp>
        <p:nvSpPr>
          <p:cNvPr id="3" name="Text Placeholder 2">
            <a:extLst>
              <a:ext uri="{FF2B5EF4-FFF2-40B4-BE49-F238E27FC236}">
                <a16:creationId xmlns:a16="http://schemas.microsoft.com/office/drawing/2014/main" id="{1489E1F9-1F99-4FCB-AE8D-497461B9A95D}"/>
              </a:ext>
            </a:extLst>
          </p:cNvPr>
          <p:cNvSpPr>
            <a:spLocks noGrp="1"/>
          </p:cNvSpPr>
          <p:nvPr>
            <p:ph type="body" idx="1"/>
          </p:nvPr>
        </p:nvSpPr>
        <p:spPr/>
        <p:txBody>
          <a:bodyPr/>
          <a:lstStyle/>
          <a:p>
            <a:r>
              <a:rPr lang="en-PH" sz="2800" dirty="0"/>
              <a:t>Is a comprehensive, developmental and proactive program designed to equip K to 12 learners with life skills on three domains:</a:t>
            </a:r>
          </a:p>
          <a:p>
            <a:pPr marL="533400" indent="-457200">
              <a:buFont typeface="+mj-lt"/>
              <a:buAutoNum type="alphaLcPeriod"/>
            </a:pPr>
            <a:r>
              <a:rPr lang="en-PH" sz="2800" dirty="0"/>
              <a:t> Academic Development</a:t>
            </a:r>
          </a:p>
          <a:p>
            <a:pPr marL="533400" indent="-457200">
              <a:buFont typeface="+mj-lt"/>
              <a:buAutoNum type="alphaLcPeriod"/>
            </a:pPr>
            <a:r>
              <a:rPr lang="en-PH" sz="2800" dirty="0"/>
              <a:t>Personal and Social Development</a:t>
            </a:r>
          </a:p>
          <a:p>
            <a:pPr marL="533400" indent="-457200">
              <a:buFont typeface="+mj-lt"/>
              <a:buAutoNum type="alphaLcPeriod"/>
            </a:pPr>
            <a:r>
              <a:rPr lang="en-PH" sz="2800" dirty="0"/>
              <a:t>Career Development</a:t>
            </a:r>
          </a:p>
        </p:txBody>
      </p:sp>
      <p:sp>
        <p:nvSpPr>
          <p:cNvPr id="4" name="Slide Number Placeholder 3">
            <a:extLst>
              <a:ext uri="{FF2B5EF4-FFF2-40B4-BE49-F238E27FC236}">
                <a16:creationId xmlns:a16="http://schemas.microsoft.com/office/drawing/2014/main" id="{28F8CA53-74D5-4253-990F-CC1D922B97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605257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5797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500" dirty="0">
                <a:solidFill>
                  <a:schemeClr val="accent2"/>
                </a:solidFill>
              </a:rPr>
              <a:t>Urgent task to do:</a:t>
            </a:r>
            <a:endParaRPr sz="2500" dirty="0">
              <a:solidFill>
                <a:schemeClr val="accent2"/>
              </a:solidFill>
            </a:endParaRPr>
          </a:p>
        </p:txBody>
      </p:sp>
      <p:sp>
        <p:nvSpPr>
          <p:cNvPr id="167" name="Google Shape;167;p21"/>
          <p:cNvSpPr txBox="1">
            <a:spLocks noGrp="1"/>
          </p:cNvSpPr>
          <p:nvPr>
            <p:ph type="body" idx="1"/>
          </p:nvPr>
        </p:nvSpPr>
        <p:spPr>
          <a:xfrm>
            <a:off x="184140" y="594805"/>
            <a:ext cx="8570794" cy="4436028"/>
          </a:xfrm>
          <a:prstGeom prst="rect">
            <a:avLst/>
          </a:prstGeom>
        </p:spPr>
        <p:txBody>
          <a:bodyPr spcFirstLastPara="1" wrap="square" lIns="0" tIns="0" rIns="0" bIns="0" anchor="t" anchorCtr="0">
            <a:noAutofit/>
          </a:bodyPr>
          <a:lstStyle/>
          <a:p>
            <a:pPr marL="342900" lvl="0" indent="-342900" rtl="0">
              <a:spcBef>
                <a:spcPts val="0"/>
              </a:spcBef>
              <a:spcAft>
                <a:spcPts val="600"/>
              </a:spcAft>
              <a:buFont typeface="+mj-lt"/>
              <a:buAutoNum type="arabicPeriod"/>
            </a:pPr>
            <a:r>
              <a:rPr lang="en-PH" sz="2000" b="1" dirty="0"/>
              <a:t>Orientation to Parents and Learners – to be conducted virtually on September 21-22, 2021. (please take screen shots, and also your slide showing Orientation of Parents and Learners for HG Implementation for SY 2021-2022)</a:t>
            </a:r>
          </a:p>
          <a:p>
            <a:pPr marL="342900" lvl="0" indent="-342900" rtl="0">
              <a:spcBef>
                <a:spcPts val="0"/>
              </a:spcBef>
              <a:spcAft>
                <a:spcPts val="600"/>
              </a:spcAft>
              <a:buFont typeface="+mj-lt"/>
              <a:buAutoNum type="arabicPeriod"/>
            </a:pPr>
            <a:r>
              <a:rPr lang="en-PH" sz="2000" b="1" dirty="0"/>
              <a:t>For parents with no resources for virtual orientation, one-on-one orientation during the distribution of modules this week. Attendance sheet template will be given.</a:t>
            </a:r>
          </a:p>
          <a:p>
            <a:pPr marL="342900" lvl="0" indent="-342900" rtl="0">
              <a:spcBef>
                <a:spcPts val="0"/>
              </a:spcBef>
              <a:spcAft>
                <a:spcPts val="600"/>
              </a:spcAft>
              <a:buFont typeface="+mj-lt"/>
              <a:buAutoNum type="arabicPeriod"/>
            </a:pPr>
            <a:r>
              <a:rPr lang="en-PH" sz="2000" b="1" dirty="0"/>
              <a:t>Narrative report on the orientation virtually and face to face with pictures attached. Template will also be given.</a:t>
            </a:r>
          </a:p>
          <a:p>
            <a:pPr marL="342900" lvl="0" indent="-342900" rtl="0">
              <a:spcBef>
                <a:spcPts val="0"/>
              </a:spcBef>
              <a:spcAft>
                <a:spcPts val="600"/>
              </a:spcAft>
              <a:buFont typeface="+mj-lt"/>
              <a:buAutoNum type="arabicPeriod"/>
            </a:pPr>
            <a:r>
              <a:rPr lang="en-PH" sz="2000" b="1" u="sng" dirty="0"/>
              <a:t>ALL REPORTS </a:t>
            </a:r>
            <a:r>
              <a:rPr lang="en-PH" sz="2000" b="1" dirty="0"/>
              <a:t>in long bond paper, 4 copies. (1 copy for ASDS, 1copy for Ma’am </a:t>
            </a:r>
            <a:r>
              <a:rPr lang="en-PH" sz="2000" b="1" dirty="0" err="1"/>
              <a:t>Dugenia</a:t>
            </a:r>
            <a:r>
              <a:rPr lang="en-PH" sz="2000" b="1" dirty="0"/>
              <a:t>, 1 copy for the Principal, 1 copy for the Guidance Office.</a:t>
            </a:r>
          </a:p>
          <a:p>
            <a:pPr marL="0" lvl="0" indent="0" rtl="0">
              <a:spcBef>
                <a:spcPts val="0"/>
              </a:spcBef>
              <a:spcAft>
                <a:spcPts val="600"/>
              </a:spcAft>
              <a:buNone/>
            </a:pPr>
            <a:endParaRPr lang="en-PH" sz="1600" b="1" dirty="0"/>
          </a:p>
          <a:p>
            <a:pPr marL="0" lvl="0" indent="0" rtl="0">
              <a:spcBef>
                <a:spcPts val="0"/>
              </a:spcBef>
              <a:spcAft>
                <a:spcPts val="600"/>
              </a:spcAft>
              <a:buNone/>
            </a:pPr>
            <a:endParaRPr lang="en-PH" sz="1600" b="1"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30</a:t>
            </a:fld>
            <a:endParaRPr>
              <a:solidFill>
                <a:schemeClr val="lt1"/>
              </a:solidFill>
            </a:endParaRPr>
          </a:p>
        </p:txBody>
      </p:sp>
    </p:spTree>
    <p:extLst>
      <p:ext uri="{BB962C8B-B14F-4D97-AF65-F5344CB8AC3E}">
        <p14:creationId xmlns:p14="http://schemas.microsoft.com/office/powerpoint/2010/main" val="713156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5797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500" dirty="0">
                <a:solidFill>
                  <a:schemeClr val="accent2"/>
                </a:solidFill>
              </a:rPr>
              <a:t>Reminders:</a:t>
            </a:r>
            <a:endParaRPr sz="2500" dirty="0">
              <a:solidFill>
                <a:schemeClr val="accent2"/>
              </a:solidFill>
            </a:endParaRPr>
          </a:p>
        </p:txBody>
      </p:sp>
      <p:sp>
        <p:nvSpPr>
          <p:cNvPr id="167" name="Google Shape;167;p21"/>
          <p:cNvSpPr txBox="1">
            <a:spLocks noGrp="1"/>
          </p:cNvSpPr>
          <p:nvPr>
            <p:ph type="body" idx="1"/>
          </p:nvPr>
        </p:nvSpPr>
        <p:spPr>
          <a:xfrm>
            <a:off x="184140" y="594805"/>
            <a:ext cx="8570794" cy="4436028"/>
          </a:xfrm>
          <a:prstGeom prst="rect">
            <a:avLst/>
          </a:prstGeom>
        </p:spPr>
        <p:txBody>
          <a:bodyPr spcFirstLastPara="1" wrap="square" lIns="0" tIns="0" rIns="0" bIns="0" anchor="t" anchorCtr="0">
            <a:noAutofit/>
          </a:bodyPr>
          <a:lstStyle/>
          <a:p>
            <a:pPr marL="342900" lvl="0" indent="-342900" rtl="0">
              <a:spcBef>
                <a:spcPts val="0"/>
              </a:spcBef>
              <a:spcAft>
                <a:spcPts val="600"/>
              </a:spcAft>
              <a:buFont typeface="+mj-lt"/>
              <a:buAutoNum type="arabicPeriod"/>
            </a:pPr>
            <a:r>
              <a:rPr lang="en-PH" sz="1900" b="1" dirty="0"/>
              <a:t>Secure attendance sheets for the distribution and retrieval of modules.</a:t>
            </a:r>
          </a:p>
          <a:p>
            <a:pPr marL="342900" lvl="0" indent="-342900" rtl="0">
              <a:spcBef>
                <a:spcPts val="0"/>
              </a:spcBef>
              <a:spcAft>
                <a:spcPts val="600"/>
              </a:spcAft>
              <a:buFont typeface="+mj-lt"/>
              <a:buAutoNum type="arabicPeriod"/>
            </a:pPr>
            <a:r>
              <a:rPr lang="en-PH" sz="1900" b="1" dirty="0"/>
              <a:t>Documentations/pictures on the distribution and retrieval.</a:t>
            </a:r>
          </a:p>
          <a:p>
            <a:pPr marL="342900" lvl="0" indent="-342900" rtl="0">
              <a:spcBef>
                <a:spcPts val="0"/>
              </a:spcBef>
              <a:spcAft>
                <a:spcPts val="600"/>
              </a:spcAft>
              <a:buFont typeface="+mj-lt"/>
              <a:buAutoNum type="arabicPeriod"/>
            </a:pPr>
            <a:r>
              <a:rPr lang="en-PH" sz="1900" b="1" dirty="0"/>
              <a:t>Narrative report/minutes of meeting, with pictures on the Homeroom Guidance School Observation and monitoring.</a:t>
            </a:r>
          </a:p>
          <a:p>
            <a:pPr marL="342900" lvl="0" indent="-342900" rtl="0">
              <a:spcBef>
                <a:spcPts val="0"/>
              </a:spcBef>
              <a:spcAft>
                <a:spcPts val="600"/>
              </a:spcAft>
              <a:buFont typeface="+mj-lt"/>
              <a:buAutoNum type="arabicPeriod"/>
            </a:pPr>
            <a:r>
              <a:rPr lang="en-PH" sz="1900" b="1" dirty="0"/>
              <a:t>There will be monitoring quarterly.</a:t>
            </a:r>
          </a:p>
          <a:p>
            <a:pPr marL="342900" lvl="0" indent="-342900" rtl="0">
              <a:spcBef>
                <a:spcPts val="0"/>
              </a:spcBef>
              <a:spcAft>
                <a:spcPts val="600"/>
              </a:spcAft>
              <a:buFont typeface="+mj-lt"/>
              <a:buAutoNum type="arabicPeriod"/>
            </a:pPr>
            <a:r>
              <a:rPr lang="en-PH" sz="1900" b="1" dirty="0"/>
              <a:t>Orientation of learners on the competencies quarterly and letter to parents prepared by the Adviser regarding the competencies for the quarter.</a:t>
            </a:r>
          </a:p>
          <a:p>
            <a:pPr marL="342900" lvl="0" indent="-342900" rtl="0">
              <a:spcBef>
                <a:spcPts val="0"/>
              </a:spcBef>
              <a:spcAft>
                <a:spcPts val="600"/>
              </a:spcAft>
              <a:buFont typeface="+mj-lt"/>
              <a:buAutoNum type="arabicPeriod"/>
            </a:pPr>
            <a:r>
              <a:rPr lang="en-PH" sz="1900" b="1" dirty="0"/>
              <a:t>Feedbacking or meet up with students to discuss their development and progress in the program (with narrative report and pictures).</a:t>
            </a:r>
          </a:p>
          <a:p>
            <a:pPr marL="342900" lvl="0" indent="-342900" rtl="0">
              <a:spcBef>
                <a:spcPts val="0"/>
              </a:spcBef>
              <a:spcAft>
                <a:spcPts val="600"/>
              </a:spcAft>
              <a:buFont typeface="+mj-lt"/>
              <a:buAutoNum type="arabicPeriod"/>
            </a:pPr>
            <a:endParaRPr lang="en-PH" sz="1600" b="1" dirty="0"/>
          </a:p>
          <a:p>
            <a:pPr marL="0" lvl="0" indent="0" rtl="0">
              <a:spcBef>
                <a:spcPts val="0"/>
              </a:spcBef>
              <a:spcAft>
                <a:spcPts val="600"/>
              </a:spcAft>
              <a:buNone/>
            </a:pPr>
            <a:endParaRPr lang="en-PH" sz="1600" b="1"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31</a:t>
            </a:fld>
            <a:endParaRPr>
              <a:solidFill>
                <a:schemeClr val="lt1"/>
              </a:solidFill>
            </a:endParaRPr>
          </a:p>
        </p:txBody>
      </p:sp>
    </p:spTree>
    <p:extLst>
      <p:ext uri="{BB962C8B-B14F-4D97-AF65-F5344CB8AC3E}">
        <p14:creationId xmlns:p14="http://schemas.microsoft.com/office/powerpoint/2010/main" val="341692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184140" y="112667"/>
            <a:ext cx="8570794" cy="5797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PH" sz="2400" dirty="0">
                <a:solidFill>
                  <a:schemeClr val="accent2"/>
                </a:solidFill>
              </a:rPr>
              <a:t>Reports on HG for Submission on Sept. 24, 2021 at the Division Office:</a:t>
            </a:r>
            <a:endParaRPr sz="2400" dirty="0">
              <a:solidFill>
                <a:schemeClr val="accent2"/>
              </a:solidFill>
            </a:endParaRPr>
          </a:p>
        </p:txBody>
      </p:sp>
      <p:sp>
        <p:nvSpPr>
          <p:cNvPr id="167" name="Google Shape;167;p21"/>
          <p:cNvSpPr txBox="1">
            <a:spLocks noGrp="1"/>
          </p:cNvSpPr>
          <p:nvPr>
            <p:ph type="body" idx="1"/>
          </p:nvPr>
        </p:nvSpPr>
        <p:spPr>
          <a:xfrm>
            <a:off x="184140" y="763479"/>
            <a:ext cx="8570794" cy="4040831"/>
          </a:xfrm>
          <a:prstGeom prst="rect">
            <a:avLst/>
          </a:prstGeom>
        </p:spPr>
        <p:txBody>
          <a:bodyPr spcFirstLastPara="1" wrap="square" lIns="0" tIns="0" rIns="0" bIns="0" anchor="t" anchorCtr="0">
            <a:noAutofit/>
          </a:bodyPr>
          <a:lstStyle/>
          <a:p>
            <a:pPr marL="342900" lvl="0" indent="-342900">
              <a:spcAft>
                <a:spcPts val="600"/>
              </a:spcAft>
              <a:buFont typeface="+mj-lt"/>
              <a:buAutoNum type="arabicPeriod"/>
            </a:pPr>
            <a:r>
              <a:rPr lang="en-PH" sz="2800" b="1" dirty="0"/>
              <a:t>Action Plan</a:t>
            </a:r>
            <a:r>
              <a:rPr lang="en-PH" dirty="0"/>
              <a:t>✔</a:t>
            </a:r>
            <a:endParaRPr lang="en-PH" sz="2800" b="1" dirty="0"/>
          </a:p>
          <a:p>
            <a:pPr marL="342900" lvl="0" indent="-342900">
              <a:spcAft>
                <a:spcPts val="600"/>
              </a:spcAft>
              <a:buFont typeface="+mj-lt"/>
              <a:buAutoNum type="arabicPeriod"/>
            </a:pPr>
            <a:r>
              <a:rPr lang="en-PH" sz="2800" b="1" dirty="0"/>
              <a:t>Monitoring Plan</a:t>
            </a:r>
            <a:r>
              <a:rPr lang="en-PH" dirty="0"/>
              <a:t>✔</a:t>
            </a:r>
            <a:endParaRPr lang="en-PH" sz="2800" b="1" dirty="0"/>
          </a:p>
          <a:p>
            <a:pPr marL="342900" lvl="0" indent="-342900">
              <a:spcAft>
                <a:spcPts val="600"/>
              </a:spcAft>
              <a:buFont typeface="+mj-lt"/>
              <a:buAutoNum type="arabicPeriod"/>
            </a:pPr>
            <a:r>
              <a:rPr lang="en-PH" sz="2800" b="1" dirty="0"/>
              <a:t>Calendar of Activities</a:t>
            </a:r>
            <a:r>
              <a:rPr lang="en-PH" dirty="0"/>
              <a:t>✔</a:t>
            </a:r>
            <a:endParaRPr lang="en-PH" sz="2800" b="1" dirty="0"/>
          </a:p>
          <a:p>
            <a:pPr marL="342900" lvl="0" indent="-342900">
              <a:spcAft>
                <a:spcPts val="600"/>
              </a:spcAft>
              <a:buFont typeface="+mj-lt"/>
              <a:buAutoNum type="arabicPeriod"/>
            </a:pPr>
            <a:r>
              <a:rPr lang="en-PH" sz="2800" b="1" dirty="0"/>
              <a:t>Certificate of Orientation – Division Level</a:t>
            </a:r>
            <a:r>
              <a:rPr lang="en-PH" dirty="0"/>
              <a:t>✔</a:t>
            </a:r>
            <a:endParaRPr lang="en-PH" sz="2800" b="1" dirty="0"/>
          </a:p>
          <a:p>
            <a:pPr marL="342900" lvl="0" indent="-342900">
              <a:spcAft>
                <a:spcPts val="600"/>
              </a:spcAft>
              <a:buFont typeface="+mj-lt"/>
              <a:buAutoNum type="arabicPeriod"/>
            </a:pPr>
            <a:r>
              <a:rPr lang="en-PH" sz="2800" b="1" dirty="0"/>
              <a:t>Teachers’ Orientation (Advisers)</a:t>
            </a:r>
            <a:r>
              <a:rPr lang="en-PH" dirty="0"/>
              <a:t> ✔</a:t>
            </a:r>
            <a:endParaRPr lang="en-PH" sz="2800" b="1" dirty="0"/>
          </a:p>
          <a:p>
            <a:pPr marL="342900" lvl="0" indent="-342900" rtl="0">
              <a:spcBef>
                <a:spcPts val="0"/>
              </a:spcBef>
              <a:spcAft>
                <a:spcPts val="600"/>
              </a:spcAft>
              <a:buFont typeface="+mj-lt"/>
              <a:buAutoNum type="arabicPeriod"/>
            </a:pPr>
            <a:r>
              <a:rPr lang="en-PH" sz="2800" b="1" dirty="0"/>
              <a:t>Parents and Learners’ Orientation</a:t>
            </a:r>
          </a:p>
          <a:p>
            <a:pPr marL="0" lvl="0" indent="0" rtl="0">
              <a:spcBef>
                <a:spcPts val="0"/>
              </a:spcBef>
              <a:spcAft>
                <a:spcPts val="600"/>
              </a:spcAft>
              <a:buNone/>
            </a:pPr>
            <a:r>
              <a:rPr lang="en-PH" sz="2800" b="1" dirty="0"/>
              <a:t>	- </a:t>
            </a:r>
            <a:r>
              <a:rPr lang="en-PH" sz="1600" b="1" dirty="0"/>
              <a:t>Narrative Report with pictures</a:t>
            </a:r>
          </a:p>
          <a:p>
            <a:pPr marL="0" lvl="0" indent="0" rtl="0">
              <a:spcBef>
                <a:spcPts val="0"/>
              </a:spcBef>
              <a:spcAft>
                <a:spcPts val="600"/>
              </a:spcAft>
              <a:buNone/>
            </a:pPr>
            <a:r>
              <a:rPr lang="en-PH" sz="1600" b="1" dirty="0"/>
              <a:t>	-  Attendance Sheet</a:t>
            </a:r>
          </a:p>
          <a:p>
            <a:pPr marL="0" lvl="0" indent="0" rtl="0">
              <a:spcBef>
                <a:spcPts val="0"/>
              </a:spcBef>
              <a:spcAft>
                <a:spcPts val="600"/>
              </a:spcAft>
              <a:buNone/>
            </a:pPr>
            <a:r>
              <a:rPr lang="en-PH" sz="1600" b="1" dirty="0"/>
              <a:t>	- due on Sept. 23, 2021 Thursday</a:t>
            </a:r>
          </a:p>
          <a:p>
            <a:pPr marL="0" lvl="0" indent="0" rtl="0">
              <a:spcBef>
                <a:spcPts val="0"/>
              </a:spcBef>
              <a:spcAft>
                <a:spcPts val="600"/>
              </a:spcAft>
              <a:buNone/>
            </a:pPr>
            <a:r>
              <a:rPr lang="en-PH" sz="1600" b="1" dirty="0"/>
              <a:t>	</a:t>
            </a:r>
          </a:p>
          <a:p>
            <a:pPr marL="342900" lvl="0" indent="-342900" rtl="0">
              <a:spcBef>
                <a:spcPts val="0"/>
              </a:spcBef>
              <a:spcAft>
                <a:spcPts val="600"/>
              </a:spcAft>
              <a:buFont typeface="+mj-lt"/>
              <a:buAutoNum type="arabicPeriod"/>
            </a:pPr>
            <a:endParaRPr lang="en-PH" sz="1600" b="1" dirty="0"/>
          </a:p>
          <a:p>
            <a:pPr marL="0" lvl="0" indent="0" rtl="0">
              <a:spcBef>
                <a:spcPts val="0"/>
              </a:spcBef>
              <a:spcAft>
                <a:spcPts val="600"/>
              </a:spcAft>
              <a:buNone/>
            </a:pPr>
            <a:endParaRPr lang="en-PH" sz="1600" b="1"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32</a:t>
            </a:fld>
            <a:endParaRPr>
              <a:solidFill>
                <a:schemeClr val="lt1"/>
              </a:solidFill>
            </a:endParaRPr>
          </a:p>
        </p:txBody>
      </p:sp>
    </p:spTree>
    <p:extLst>
      <p:ext uri="{BB962C8B-B14F-4D97-AF65-F5344CB8AC3E}">
        <p14:creationId xmlns:p14="http://schemas.microsoft.com/office/powerpoint/2010/main" val="1173087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810450" y="1460310"/>
            <a:ext cx="5783700" cy="287009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dirty="0"/>
              <a:t>Laban </a:t>
            </a:r>
            <a:r>
              <a:rPr lang="en-PH" dirty="0" err="1"/>
              <a:t>lang</a:t>
            </a:r>
            <a:r>
              <a:rPr lang="en-PH" dirty="0"/>
              <a:t> ta teachers!</a:t>
            </a:r>
            <a:endParaRPr dirty="0"/>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71180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4"/>
          <p:cNvSpPr txBox="1">
            <a:spLocks noGrp="1"/>
          </p:cNvSpPr>
          <p:nvPr>
            <p:ph type="ctrTitle" idx="4294967295"/>
          </p:nvPr>
        </p:nvSpPr>
        <p:spPr>
          <a:xfrm>
            <a:off x="685800" y="914388"/>
            <a:ext cx="6593700" cy="131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t>Thanks!</a:t>
            </a:r>
            <a:endParaRPr sz="9600"/>
          </a:p>
        </p:txBody>
      </p:sp>
      <p:sp>
        <p:nvSpPr>
          <p:cNvPr id="329" name="Google Shape;329;p34"/>
          <p:cNvSpPr txBox="1">
            <a:spLocks noGrp="1"/>
          </p:cNvSpPr>
          <p:nvPr>
            <p:ph type="subTitle" idx="4294967295"/>
          </p:nvPr>
        </p:nvSpPr>
        <p:spPr>
          <a:xfrm>
            <a:off x="685800" y="2268608"/>
            <a:ext cx="6593700" cy="196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b="1" dirty="0">
                <a:solidFill>
                  <a:schemeClr val="accent2"/>
                </a:solidFill>
              </a:rPr>
              <a:t>Keep safe everyone </a:t>
            </a:r>
            <a:r>
              <a:rPr lang="en" sz="3600" b="1" dirty="0">
                <a:solidFill>
                  <a:schemeClr val="accent2"/>
                </a:solidFill>
                <a:sym typeface="Wingdings" panose="05000000000000000000" pitchFamily="2" charset="2"/>
              </a:rPr>
              <a:t></a:t>
            </a:r>
            <a:endParaRPr sz="3600" b="1" dirty="0">
              <a:solidFill>
                <a:schemeClr val="accent2"/>
              </a:solidFill>
            </a:endParaRPr>
          </a:p>
        </p:txBody>
      </p:sp>
      <p:sp>
        <p:nvSpPr>
          <p:cNvPr id="330" name="Google Shape;330;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34</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3C8B-68C3-4DB9-A969-DC0C5462B40E}"/>
              </a:ext>
            </a:extLst>
          </p:cNvPr>
          <p:cNvSpPr>
            <a:spLocks noGrp="1"/>
          </p:cNvSpPr>
          <p:nvPr>
            <p:ph type="title"/>
          </p:nvPr>
        </p:nvSpPr>
        <p:spPr>
          <a:xfrm>
            <a:off x="855300" y="112100"/>
            <a:ext cx="7433400" cy="396300"/>
          </a:xfrm>
        </p:spPr>
        <p:txBody>
          <a:bodyPr/>
          <a:lstStyle/>
          <a:p>
            <a:endParaRPr lang="en-PH" dirty="0"/>
          </a:p>
        </p:txBody>
      </p:sp>
      <p:sp>
        <p:nvSpPr>
          <p:cNvPr id="3" name="Text Placeholder 2">
            <a:extLst>
              <a:ext uri="{FF2B5EF4-FFF2-40B4-BE49-F238E27FC236}">
                <a16:creationId xmlns:a16="http://schemas.microsoft.com/office/drawing/2014/main" id="{2D3D1145-F59F-4CAC-A9D6-CBC233786613}"/>
              </a:ext>
            </a:extLst>
          </p:cNvPr>
          <p:cNvSpPr>
            <a:spLocks noGrp="1"/>
          </p:cNvSpPr>
          <p:nvPr>
            <p:ph type="body" idx="1"/>
          </p:nvPr>
        </p:nvSpPr>
        <p:spPr>
          <a:xfrm>
            <a:off x="855300" y="594360"/>
            <a:ext cx="7433400" cy="3869687"/>
          </a:xfrm>
        </p:spPr>
        <p:txBody>
          <a:bodyPr/>
          <a:lstStyle/>
          <a:p>
            <a:r>
              <a:rPr lang="en-PH" sz="2800" dirty="0"/>
              <a:t>Homeroom Guidance shall complement the Department’s goal, which is to produce holistically developed Filipinos who are able to understand themselves, have problem-solving skills, make informed decisions, achieve academic success, plan for their future, and respect individual differences.</a:t>
            </a:r>
          </a:p>
        </p:txBody>
      </p:sp>
      <p:sp>
        <p:nvSpPr>
          <p:cNvPr id="4" name="Slide Number Placeholder 3">
            <a:extLst>
              <a:ext uri="{FF2B5EF4-FFF2-40B4-BE49-F238E27FC236}">
                <a16:creationId xmlns:a16="http://schemas.microsoft.com/office/drawing/2014/main" id="{8165F84E-21FB-41DA-8D6A-425DC03143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27006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200209" y="11413"/>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Homeroom Guidance’s Domains</a:t>
            </a:r>
            <a:endParaRPr dirty="0"/>
          </a:p>
        </p:txBody>
      </p:sp>
      <p:sp>
        <p:nvSpPr>
          <p:cNvPr id="157" name="Google Shape;157;p20"/>
          <p:cNvSpPr txBox="1">
            <a:spLocks noGrp="1"/>
          </p:cNvSpPr>
          <p:nvPr>
            <p:ph type="body" idx="1"/>
          </p:nvPr>
        </p:nvSpPr>
        <p:spPr>
          <a:xfrm>
            <a:off x="300251" y="407713"/>
            <a:ext cx="2870749" cy="45403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Academic De</a:t>
            </a:r>
            <a:r>
              <a:rPr lang="en-PH" b="1" dirty="0" err="1"/>
              <a:t>velopment</a:t>
            </a:r>
            <a:endParaRPr b="1" dirty="0"/>
          </a:p>
          <a:p>
            <a:pPr marL="0" lvl="0" indent="0" algn="l" rtl="0">
              <a:spcBef>
                <a:spcPts val="600"/>
              </a:spcBef>
              <a:spcAft>
                <a:spcPts val="600"/>
              </a:spcAft>
              <a:buNone/>
            </a:pPr>
            <a:r>
              <a:rPr lang="en-PH" sz="1600" dirty="0"/>
              <a:t>P</a:t>
            </a:r>
            <a:r>
              <a:rPr lang="en" sz="1600" dirty="0"/>
              <a:t>ertai</a:t>
            </a:r>
            <a:r>
              <a:rPr lang="en-PH" sz="1600" dirty="0"/>
              <a:t>ns to all academic related needs or concerns of learners. This serves as a guide to implement strategies and activities to support &amp; maximize each learner’s ability to learn which include but not limited to creative &amp; critical thinking, communication skills &amp; problem-solving skills.</a:t>
            </a:r>
            <a:endParaRPr sz="1600" dirty="0"/>
          </a:p>
        </p:txBody>
      </p:sp>
      <p:sp>
        <p:nvSpPr>
          <p:cNvPr id="158" name="Google Shape;158;p20"/>
          <p:cNvSpPr txBox="1">
            <a:spLocks noGrp="1"/>
          </p:cNvSpPr>
          <p:nvPr>
            <p:ph type="body" idx="2"/>
          </p:nvPr>
        </p:nvSpPr>
        <p:spPr>
          <a:xfrm>
            <a:off x="3271042" y="407713"/>
            <a:ext cx="2835039" cy="472437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Personal &amp; Social Development</a:t>
            </a:r>
            <a:endParaRPr b="1" dirty="0"/>
          </a:p>
          <a:p>
            <a:pPr marL="0" lvl="0" indent="0" algn="l" rtl="0">
              <a:spcBef>
                <a:spcPts val="600"/>
              </a:spcBef>
              <a:spcAft>
                <a:spcPts val="600"/>
              </a:spcAft>
              <a:buNone/>
            </a:pPr>
            <a:r>
              <a:rPr lang="en-PH" sz="1600" dirty="0"/>
              <a:t>P</a:t>
            </a:r>
            <a:r>
              <a:rPr lang="en" sz="1600" dirty="0"/>
              <a:t>ertain</a:t>
            </a:r>
            <a:r>
              <a:rPr lang="en-PH" sz="1600" dirty="0"/>
              <a:t>s to concerns or issues affecting learner’s individuality, relationship with others &amp; their interaction in community. It equips the learners with foundation for personal and social growth as they progress through school and into adulthood. This includes but not limited to intrapersonal and interpersonal skills, self-awareness, coping with emotions and stress and resilience.</a:t>
            </a:r>
            <a:endParaRPr sz="1600" dirty="0"/>
          </a:p>
        </p:txBody>
      </p:sp>
      <p:sp>
        <p:nvSpPr>
          <p:cNvPr id="159" name="Google Shape;159;p20"/>
          <p:cNvSpPr txBox="1">
            <a:spLocks noGrp="1"/>
          </p:cNvSpPr>
          <p:nvPr>
            <p:ph type="body" idx="3"/>
          </p:nvPr>
        </p:nvSpPr>
        <p:spPr>
          <a:xfrm>
            <a:off x="6291618" y="407713"/>
            <a:ext cx="2552130" cy="45403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Career Development</a:t>
            </a:r>
            <a:endParaRPr lang="en-PH" b="1" dirty="0"/>
          </a:p>
          <a:p>
            <a:pPr marL="0" lvl="0" indent="0" algn="l" rtl="0">
              <a:spcBef>
                <a:spcPts val="600"/>
              </a:spcBef>
              <a:spcAft>
                <a:spcPts val="600"/>
              </a:spcAft>
              <a:buNone/>
            </a:pPr>
            <a:r>
              <a:rPr lang="en-PH" sz="1500" dirty="0"/>
              <a:t>Pertains to all occupational and world of work-related concerns and issues of learners. This involves the acquisition of skills, attitudes and knowledge that enable them to make successful transition from school to the world of work, and from job to job across the life span. This includes but not limited to learner’s discovery of their interests, talents &amp; skills, decision-making, problem-solving, planning and in exploring their career options &amp; opportunities.</a:t>
            </a:r>
            <a:endParaRPr sz="1500" dirty="0"/>
          </a:p>
        </p:txBody>
      </p:sp>
      <p:sp>
        <p:nvSpPr>
          <p:cNvPr id="160" name="Google Shape;160;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3"/>
          <p:cNvSpPr txBox="1">
            <a:spLocks noGrp="1"/>
          </p:cNvSpPr>
          <p:nvPr>
            <p:ph type="title"/>
          </p:nvPr>
        </p:nvSpPr>
        <p:spPr>
          <a:xfrm>
            <a:off x="511175" y="135025"/>
            <a:ext cx="7433400" cy="95988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Homeroom Guidance Most Essential </a:t>
            </a:r>
            <a:r>
              <a:rPr lang="en-PH" dirty="0"/>
              <a:t>Learning Competencies (MELCS)</a:t>
            </a:r>
            <a:endParaRPr dirty="0"/>
          </a:p>
        </p:txBody>
      </p:sp>
      <p:sp>
        <p:nvSpPr>
          <p:cNvPr id="497" name="Google Shape;497;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498" name="Google Shape;498;p43"/>
          <p:cNvGrpSpPr/>
          <p:nvPr/>
        </p:nvGrpSpPr>
        <p:grpSpPr>
          <a:xfrm>
            <a:off x="745342" y="1405426"/>
            <a:ext cx="3608219" cy="1816880"/>
            <a:chOff x="3778727" y="4460423"/>
            <a:chExt cx="720160" cy="362629"/>
          </a:xfrm>
        </p:grpSpPr>
        <p:sp>
          <p:nvSpPr>
            <p:cNvPr id="501" name="Google Shape;501;p43"/>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i="0" u="none" strike="noStrike" cap="none" dirty="0">
                  <a:solidFill>
                    <a:schemeClr val="lt1"/>
                  </a:solidFill>
                  <a:latin typeface="Montserrat"/>
                  <a:ea typeface="Montserrat"/>
                  <a:cs typeface="Montserrat"/>
                  <a:sym typeface="Montserrat"/>
                </a:rPr>
                <a:t>Personal-Social Development Dom</a:t>
              </a:r>
              <a:r>
                <a:rPr lang="en" sz="1200" b="1" dirty="0">
                  <a:solidFill>
                    <a:schemeClr val="lt1"/>
                  </a:solidFill>
                  <a:latin typeface="Montserrat"/>
                  <a:ea typeface="Montserrat"/>
                  <a:cs typeface="Montserrat"/>
                  <a:sym typeface="Montserrat"/>
                </a:rPr>
                <a:t>ain</a:t>
              </a:r>
              <a:endParaRPr sz="1200" b="1" i="0" u="none" strike="noStrike" cap="none" dirty="0">
                <a:solidFill>
                  <a:schemeClr val="lt1"/>
                </a:solidFill>
                <a:latin typeface="Montserrat"/>
                <a:ea typeface="Montserrat"/>
                <a:cs typeface="Montserrat"/>
                <a:sym typeface="Montserrat"/>
              </a:endParaRPr>
            </a:p>
          </p:txBody>
        </p:sp>
        <p:sp>
          <p:nvSpPr>
            <p:cNvPr id="502" name="Google Shape;502;p43"/>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i="0" u="none" strike="noStrike" cap="none" dirty="0">
                  <a:solidFill>
                    <a:schemeClr val="lt1"/>
                  </a:solidFill>
                  <a:latin typeface="Montserrat"/>
                  <a:ea typeface="Montserrat"/>
                  <a:cs typeface="Montserrat"/>
                  <a:sym typeface="Montserrat"/>
                </a:rPr>
                <a:t>Career Development Domain</a:t>
              </a:r>
              <a:endParaRPr sz="1200" b="1" i="0" u="none" strike="noStrike" cap="none" dirty="0">
                <a:solidFill>
                  <a:schemeClr val="lt1"/>
                </a:solidFill>
                <a:latin typeface="Montserrat"/>
                <a:ea typeface="Montserrat"/>
                <a:cs typeface="Montserrat"/>
                <a:sym typeface="Montserrat"/>
              </a:endParaRPr>
            </a:p>
          </p:txBody>
        </p:sp>
        <p:sp>
          <p:nvSpPr>
            <p:cNvPr id="503" name="Google Shape;503;p43"/>
            <p:cNvSpPr/>
            <p:nvPr/>
          </p:nvSpPr>
          <p:spPr>
            <a:xfrm>
              <a:off x="3824828" y="4616403"/>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i="0" u="none" strike="noStrike" cap="none" dirty="0">
                  <a:solidFill>
                    <a:schemeClr val="lt1"/>
                  </a:solidFill>
                  <a:latin typeface="Montserrat"/>
                  <a:ea typeface="Montserrat"/>
                  <a:cs typeface="Montserrat"/>
                  <a:sym typeface="Montserrat"/>
                </a:rPr>
                <a:t>Academic Development Domain</a:t>
              </a:r>
              <a:endParaRPr sz="1200" b="1" i="0" u="none" strike="noStrike" cap="none" dirty="0">
                <a:solidFill>
                  <a:schemeClr val="lt1"/>
                </a:solidFill>
                <a:latin typeface="Montserrat"/>
                <a:ea typeface="Montserrat"/>
                <a:cs typeface="Montserrat"/>
                <a:sym typeface="Montserrat"/>
              </a:endParaRPr>
            </a:p>
          </p:txBody>
        </p:sp>
        <p:sp>
          <p:nvSpPr>
            <p:cNvPr id="505" name="Google Shape;505;p43"/>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Montserrat"/>
                <a:ea typeface="Montserrat"/>
                <a:cs typeface="Montserrat"/>
                <a:sym typeface="Montserrat"/>
              </a:endParaRPr>
            </a:p>
          </p:txBody>
        </p:sp>
      </p:grpSp>
      <p:cxnSp>
        <p:nvCxnSpPr>
          <p:cNvPr id="506" name="Google Shape;506;p43"/>
          <p:cNvCxnSpPr/>
          <p:nvPr/>
        </p:nvCxnSpPr>
        <p:spPr>
          <a:xfrm>
            <a:off x="4383550" y="1950075"/>
            <a:ext cx="1056900" cy="0"/>
          </a:xfrm>
          <a:prstGeom prst="straightConnector1">
            <a:avLst/>
          </a:prstGeom>
          <a:noFill/>
          <a:ln w="9525" cap="flat" cmpd="sng">
            <a:solidFill>
              <a:schemeClr val="accent1"/>
            </a:solidFill>
            <a:prstDash val="solid"/>
            <a:round/>
            <a:headEnd type="oval" w="med" len="med"/>
            <a:tailEnd type="oval" w="med" len="med"/>
          </a:ln>
        </p:spPr>
      </p:cxnSp>
      <p:sp>
        <p:nvSpPr>
          <p:cNvPr id="507" name="Google Shape;507;p43"/>
          <p:cNvSpPr txBox="1"/>
          <p:nvPr/>
        </p:nvSpPr>
        <p:spPr>
          <a:xfrm>
            <a:off x="5502050" y="177802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2800" dirty="0">
                <a:solidFill>
                  <a:schemeClr val="dk2"/>
                </a:solidFill>
                <a:latin typeface="Montserrat"/>
                <a:ea typeface="Montserrat"/>
                <a:cs typeface="Montserrat"/>
                <a:sym typeface="Montserrat"/>
              </a:rPr>
              <a:t> 75%</a:t>
            </a:r>
            <a:endParaRPr sz="2800" dirty="0">
              <a:solidFill>
                <a:schemeClr val="dk2"/>
              </a:solidFill>
              <a:latin typeface="Montserrat"/>
              <a:ea typeface="Montserrat"/>
              <a:cs typeface="Montserrat"/>
              <a:sym typeface="Montserrat"/>
            </a:endParaRPr>
          </a:p>
        </p:txBody>
      </p:sp>
      <p:cxnSp>
        <p:nvCxnSpPr>
          <p:cNvPr id="508" name="Google Shape;508;p43"/>
          <p:cNvCxnSpPr/>
          <p:nvPr/>
        </p:nvCxnSpPr>
        <p:spPr>
          <a:xfrm>
            <a:off x="4227875" y="24317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509" name="Google Shape;509;p43"/>
          <p:cNvSpPr txBox="1"/>
          <p:nvPr/>
        </p:nvSpPr>
        <p:spPr>
          <a:xfrm>
            <a:off x="5502050" y="225964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2800" dirty="0">
                <a:solidFill>
                  <a:schemeClr val="dk2"/>
                </a:solidFill>
                <a:latin typeface="Montserrat"/>
                <a:ea typeface="Montserrat"/>
                <a:cs typeface="Montserrat"/>
                <a:sym typeface="Montserrat"/>
              </a:rPr>
              <a:t> 20%</a:t>
            </a:r>
            <a:endParaRPr sz="2800" dirty="0">
              <a:solidFill>
                <a:schemeClr val="dk2"/>
              </a:solidFill>
              <a:latin typeface="Montserrat"/>
              <a:ea typeface="Montserrat"/>
              <a:cs typeface="Montserrat"/>
              <a:sym typeface="Montserrat"/>
            </a:endParaRPr>
          </a:p>
        </p:txBody>
      </p:sp>
      <p:cxnSp>
        <p:nvCxnSpPr>
          <p:cNvPr id="510" name="Google Shape;510;p43"/>
          <p:cNvCxnSpPr/>
          <p:nvPr/>
        </p:nvCxnSpPr>
        <p:spPr>
          <a:xfrm>
            <a:off x="4006650" y="2913325"/>
            <a:ext cx="1433700" cy="0"/>
          </a:xfrm>
          <a:prstGeom prst="straightConnector1">
            <a:avLst/>
          </a:prstGeom>
          <a:noFill/>
          <a:ln w="9525" cap="flat" cmpd="sng">
            <a:solidFill>
              <a:schemeClr val="accent3"/>
            </a:solidFill>
            <a:prstDash val="solid"/>
            <a:round/>
            <a:headEnd type="oval" w="med" len="med"/>
            <a:tailEnd type="oval" w="med" len="med"/>
          </a:ln>
        </p:spPr>
      </p:cxnSp>
      <p:sp>
        <p:nvSpPr>
          <p:cNvPr id="511" name="Google Shape;511;p43"/>
          <p:cNvSpPr txBox="1"/>
          <p:nvPr/>
        </p:nvSpPr>
        <p:spPr>
          <a:xfrm>
            <a:off x="5440300" y="274125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2800" dirty="0">
                <a:solidFill>
                  <a:schemeClr val="dk2"/>
                </a:solidFill>
                <a:latin typeface="Montserrat"/>
                <a:ea typeface="Montserrat"/>
                <a:cs typeface="Montserrat"/>
                <a:sym typeface="Montserrat"/>
              </a:rPr>
              <a:t>  5%</a:t>
            </a:r>
            <a:endParaRPr sz="2800" dirty="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b="1" dirty="0"/>
              <a:t>Implementation of the program shall be governed and guided by the following principles and policies:</a:t>
            </a:r>
          </a:p>
          <a:p>
            <a:pPr marL="0" lvl="0" indent="0" algn="l" rtl="0">
              <a:spcBef>
                <a:spcPts val="0"/>
              </a:spcBef>
              <a:spcAft>
                <a:spcPts val="600"/>
              </a:spcAft>
              <a:buNone/>
            </a:pPr>
            <a:r>
              <a:rPr lang="en-PH" i="1" dirty="0"/>
              <a:t>1. Nomenclature</a:t>
            </a:r>
            <a:r>
              <a:rPr lang="en-PH" dirty="0"/>
              <a:t>. Homeroom Guidance shall be reflected in the class program of every school and other school documents such as SF-9 (Form-138; Report Card_ and SF-10 (Form-137;Permanent Student Record) as </a:t>
            </a:r>
            <a:r>
              <a:rPr lang="en-PH" b="1" dirty="0"/>
              <a:t>Homeroom Guidance</a:t>
            </a:r>
            <a:r>
              <a:rPr lang="en-PH" dirty="0"/>
              <a:t>. However, its details (Learner’s Assessment Tool / Annex 5) shall be attached to SF-9 and SF-10 whenever being issued to requesting party.</a:t>
            </a:r>
            <a:endParaRPr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2. Homeroom Guidance shall not be viewed as a formal learning area like </a:t>
            </a:r>
            <a:r>
              <a:rPr lang="en-PH" sz="2800" dirty="0" err="1"/>
              <a:t>EsP</a:t>
            </a:r>
            <a:r>
              <a:rPr lang="en-PH" sz="2800" dirty="0"/>
              <a:t>  and the like. It shall be treated as a program that will help learners develop the competencies needed in the three domains. Hence, its delivery in class is quite informal but still follows the Structured Learning Experience flow.</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extLst>
      <p:ext uri="{BB962C8B-B14F-4D97-AF65-F5344CB8AC3E}">
        <p14:creationId xmlns:p14="http://schemas.microsoft.com/office/powerpoint/2010/main" val="363980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164"/>
        <p:cNvGrpSpPr/>
        <p:nvPr/>
      </p:nvGrpSpPr>
      <p:grpSpPr>
        <a:xfrm>
          <a:off x="0" y="0"/>
          <a:ext cx="0" cy="0"/>
          <a:chOff x="0" y="0"/>
          <a:chExt cx="0" cy="0"/>
        </a:xfrm>
      </p:grpSpPr>
      <p:sp>
        <p:nvSpPr>
          <p:cNvPr id="166" name="Google Shape;166;p21"/>
          <p:cNvSpPr txBox="1">
            <a:spLocks noGrp="1"/>
          </p:cNvSpPr>
          <p:nvPr>
            <p:ph type="title"/>
          </p:nvPr>
        </p:nvSpPr>
        <p:spPr>
          <a:xfrm>
            <a:off x="381000" y="182880"/>
            <a:ext cx="4251960" cy="541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2"/>
                </a:solidFill>
              </a:rPr>
              <a:t>Procedure:</a:t>
            </a:r>
            <a:endParaRPr dirty="0">
              <a:solidFill>
                <a:schemeClr val="accent2"/>
              </a:solidFill>
            </a:endParaRPr>
          </a:p>
        </p:txBody>
      </p:sp>
      <p:sp>
        <p:nvSpPr>
          <p:cNvPr id="167" name="Google Shape;167;p21"/>
          <p:cNvSpPr txBox="1">
            <a:spLocks noGrp="1"/>
          </p:cNvSpPr>
          <p:nvPr>
            <p:ph type="body" idx="1"/>
          </p:nvPr>
        </p:nvSpPr>
        <p:spPr>
          <a:xfrm>
            <a:off x="381000" y="662940"/>
            <a:ext cx="8382000" cy="429768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PH" sz="2800" dirty="0"/>
              <a:t>3. Class Advisers shall be assigned to implement the program with the technical assistance of the Guidance Counselor. If the school does not have a Guidance Counselor, the School Head may assign a Guidance Designate but he/she should be provided with proper training specific to the implementation of Homeroom Guidance.</a:t>
            </a:r>
            <a:endParaRPr sz="2800" dirty="0"/>
          </a:p>
        </p:txBody>
      </p:sp>
      <p:sp>
        <p:nvSpPr>
          <p:cNvPr id="168" name="Google Shape;16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Tree>
    <p:extLst>
      <p:ext uri="{BB962C8B-B14F-4D97-AF65-F5344CB8AC3E}">
        <p14:creationId xmlns:p14="http://schemas.microsoft.com/office/powerpoint/2010/main" val="3973252124"/>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2168</Words>
  <Application>Microsoft Office PowerPoint</Application>
  <PresentationFormat>On-screen Show (16:9)</PresentationFormat>
  <Paragraphs>213</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Arial</vt:lpstr>
      <vt:lpstr>Wingdings</vt:lpstr>
      <vt:lpstr>Montserrat Light</vt:lpstr>
      <vt:lpstr>Montserrat</vt:lpstr>
      <vt:lpstr>Nicholas template</vt:lpstr>
      <vt:lpstr>Orientation of Class Advisers on the Implementation of Homeroom Guidance for SY 2021-2022</vt:lpstr>
      <vt:lpstr>DM-CI-2020-00155</vt:lpstr>
      <vt:lpstr>Homeroom Guidance</vt:lpstr>
      <vt:lpstr>PowerPoint Presentation</vt:lpstr>
      <vt:lpstr>Homeroom Guidance’s Domains</vt:lpstr>
      <vt:lpstr>Homeroom Guidance Most Essential Learning Competencies (MELCS)</vt:lpstr>
      <vt:lpstr>Procedure:</vt:lpstr>
      <vt:lpstr>Procedure:</vt:lpstr>
      <vt:lpstr>Procedure:</vt:lpstr>
      <vt:lpstr>Procedure:</vt:lpstr>
      <vt:lpstr>Procedure:</vt:lpstr>
      <vt:lpstr>Procedure:</vt:lpstr>
      <vt:lpstr>Procedure:</vt:lpstr>
      <vt:lpstr>Procedure:</vt:lpstr>
      <vt:lpstr>Procedure:</vt:lpstr>
      <vt:lpstr>Regions, schools divisions and schools shall conduct training for the program implementers to capacitate and prepare them for the implementation of Homeroom Guidance MELCs.</vt:lpstr>
      <vt:lpstr>Procedure:</vt:lpstr>
      <vt:lpstr>Procedure:</vt:lpstr>
      <vt:lpstr>PowerPoint Presentation</vt:lpstr>
      <vt:lpstr>PowerPoint Presentation</vt:lpstr>
      <vt:lpstr>Assessment of Learner’s Development and Monitoring of the Program</vt:lpstr>
      <vt:lpstr>Assessment of Learner’s Development and Monitoring of the Program</vt:lpstr>
      <vt:lpstr>Assessment of Learner’s Development and Monitoring of the Program</vt:lpstr>
      <vt:lpstr>Assessment of Learner’s Development and Monitoring of the Program</vt:lpstr>
      <vt:lpstr>Monitoring and Evaluation</vt:lpstr>
      <vt:lpstr>Monitoring and Evaluation</vt:lpstr>
      <vt:lpstr>Monitoring and Evaluation</vt:lpstr>
      <vt:lpstr>Monitoring and Evaluation</vt:lpstr>
      <vt:lpstr>Effectivity</vt:lpstr>
      <vt:lpstr>Urgent task to do:</vt:lpstr>
      <vt:lpstr>Reminders:</vt:lpstr>
      <vt:lpstr>Reports on HG for Submission on Sept. 24, 2021 at the Division Office:</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of Class Advisers on the Implementation of Homeroom Guidance for SY 2021-2022</dc:title>
  <dc:creator>BASILISA S. VIŇA</dc:creator>
  <cp:lastModifiedBy>Student</cp:lastModifiedBy>
  <cp:revision>65</cp:revision>
  <dcterms:modified xsi:type="dcterms:W3CDTF">2021-11-04T04:44:59Z</dcterms:modified>
</cp:coreProperties>
</file>